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7" r:id="rId24"/>
    <p:sldId id="279" r:id="rId25"/>
    <p:sldId id="280" r:id="rId26"/>
    <p:sldId id="281" r:id="rId27"/>
    <p:sldId id="282" r:id="rId28"/>
    <p:sldId id="284" r:id="rId29"/>
    <p:sldId id="285" r:id="rId30"/>
    <p:sldId id="283" r:id="rId31"/>
    <p:sldId id="286" r:id="rId32"/>
    <p:sldId id="287" r:id="rId33"/>
    <p:sldId id="288" r:id="rId34"/>
    <p:sldId id="289" r:id="rId35"/>
    <p:sldId id="291" r:id="rId36"/>
    <p:sldId id="290" r:id="rId37"/>
    <p:sldId id="292" r:id="rId38"/>
    <p:sldId id="294" r:id="rId39"/>
    <p:sldId id="293" r:id="rId40"/>
    <p:sldId id="295" r:id="rId41"/>
    <p:sldId id="296" r:id="rId42"/>
    <p:sldId id="298" r:id="rId43"/>
    <p:sldId id="299" r:id="rId44"/>
    <p:sldId id="300" r:id="rId45"/>
    <p:sldId id="301" r:id="rId46"/>
    <p:sldId id="302" r:id="rId4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2472" y="15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2.png>
</file>

<file path=ppt/media/image3.jpeg>
</file>

<file path=ppt/media/image4.jpeg>
</file>

<file path=ppt/media/image5.gif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8001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6539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9797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9288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0076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192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542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7286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6683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9654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603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E568CE-BEF5-444E-8E98-7F3271DEFCF1}" type="datetimeFigureOut">
              <a:rPr lang="ru-RU" smtClean="0"/>
              <a:t>13.02.2022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9C765-24F3-4A78-B2F2-177281ADBF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7717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52748" y="24524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Подходы к разработке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web-</a:t>
            </a:r>
            <a:r>
              <a:rPr lang="ru-RU" dirty="0" smtClean="0"/>
              <a:t>приложений</a:t>
            </a:r>
            <a:r>
              <a:rPr lang="en-US" dirty="0" smtClean="0"/>
              <a:t/>
            </a:r>
            <a:br>
              <a:rPr lang="en-US" dirty="0" smtClean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106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Внешние программы</a:t>
            </a:r>
            <a:endParaRPr lang="ru-RU" dirty="0"/>
          </a:p>
        </p:txBody>
      </p:sp>
      <p:sp>
        <p:nvSpPr>
          <p:cNvPr id="8" name="Объект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Технология CGI позволяет использовать любой язык программирования, который может работать со стандартными устройствами ввода/вывода. Кроме этого, CGI-программы можно писать с использованием скриптовых языков, которые называются "CGI-скриптами". Примерами скриптовых CGI-языков являются, например, </a:t>
            </a:r>
            <a:r>
              <a:rPr lang="ru-RU" dirty="0" err="1"/>
              <a:t>Perl</a:t>
            </a:r>
            <a:r>
              <a:rPr lang="ru-RU" dirty="0"/>
              <a:t>, </a:t>
            </a:r>
            <a:r>
              <a:rPr lang="ru-RU" dirty="0" err="1"/>
              <a:t>Python</a:t>
            </a:r>
            <a:r>
              <a:rPr lang="ru-RU" dirty="0"/>
              <a:t> или </a:t>
            </a:r>
            <a:r>
              <a:rPr lang="ru-RU" dirty="0" err="1"/>
              <a:t>Tel</a:t>
            </a:r>
            <a:r>
              <a:rPr lang="ru-RU" dirty="0"/>
              <a:t>. При использовании скрипта </a:t>
            </a:r>
            <a:r>
              <a:rPr lang="ru-RU" dirty="0" err="1"/>
              <a:t>web-ссрвср</a:t>
            </a:r>
            <a:r>
              <a:rPr lang="ru-RU" dirty="0"/>
              <a:t> вызывает на выполнение внешнюю программу – интерпретатор скриптов (</a:t>
            </a:r>
            <a:r>
              <a:rPr lang="ru-RU" dirty="0" err="1"/>
              <a:t>script</a:t>
            </a:r>
            <a:r>
              <a:rPr lang="ru-RU" dirty="0"/>
              <a:t> </a:t>
            </a:r>
            <a:r>
              <a:rPr lang="ru-RU" dirty="0" err="1"/>
              <a:t>engine</a:t>
            </a:r>
            <a:r>
              <a:rPr lang="ru-RU" dirty="0"/>
              <a:t>), которой передаются данные HTTP-запроса и имя файла, в котором содержится запрашиваемый пользователем скрипт. А затем данная программа выполняет указанный скрипт и возвращает серверу сформированную HTML-страницу.</a:t>
            </a:r>
          </a:p>
        </p:txBody>
      </p:sp>
    </p:spTree>
    <p:extLst>
      <p:ext uri="{BB962C8B-B14F-4D97-AF65-F5344CB8AC3E}">
        <p14:creationId xmlns:p14="http://schemas.microsoft.com/office/powerpoint/2010/main" val="3274711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Недостатки технологии </a:t>
            </a:r>
            <a:r>
              <a:rPr lang="en-US" dirty="0" smtClean="0"/>
              <a:t>CG</a:t>
            </a:r>
            <a:r>
              <a:rPr lang="en-US" dirty="0"/>
              <a:t>I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smtClean="0"/>
              <a:t>Основной </a:t>
            </a:r>
            <a:r>
              <a:rPr lang="ru-RU" dirty="0"/>
              <a:t>проблемой является производительность: для каждого HTTP-запроса к CG-программе </a:t>
            </a:r>
            <a:r>
              <a:rPr lang="ru-RU" dirty="0" err="1"/>
              <a:t>web</a:t>
            </a:r>
            <a:r>
              <a:rPr lang="ru-RU" dirty="0"/>
              <a:t>-сервер запускает новый процесс, который заканчивает работу только после завершения программы. Работа по созданию и завершению процессов является достаточно трудоемкой, что может очень быстро понизить производительность системы; кроме этого, различные активные процессы начинают конкурировать за системные ресурсы, такие как оперативная память.</a:t>
            </a:r>
          </a:p>
          <a:p>
            <a:r>
              <a:rPr lang="ru-RU" dirty="0" smtClean="0"/>
              <a:t>Для </a:t>
            </a:r>
            <a:r>
              <a:rPr lang="ru-RU" dirty="0"/>
              <a:t>составления и отладки CGI-программ разработчик должен обладать достаточно большим опытом программирования на одном из языков, на котором можно программировать CGI-программы.</a:t>
            </a:r>
          </a:p>
          <a:p>
            <a:r>
              <a:rPr lang="ru-RU" dirty="0" smtClean="0"/>
              <a:t>В </a:t>
            </a:r>
            <a:r>
              <a:rPr lang="ru-RU" dirty="0"/>
              <a:t>CGI-программах программный код и код разметки полностью перемешаны. Дизайнер должен знать программирование, чтобы менять структуру </a:t>
            </a:r>
            <a:r>
              <a:rPr lang="ru-RU" dirty="0" err="1"/>
              <a:t>web</a:t>
            </a:r>
            <a:r>
              <a:rPr lang="ru-RU" dirty="0"/>
              <a:t>-страниц.</a:t>
            </a:r>
          </a:p>
        </p:txBody>
      </p:sp>
    </p:spTree>
    <p:extLst>
      <p:ext uri="{BB962C8B-B14F-4D97-AF65-F5344CB8AC3E}">
        <p14:creationId xmlns:p14="http://schemas.microsoft.com/office/powerpoint/2010/main" val="926600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CGI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Попыткой объединить переносимость CGI-</a:t>
            </a:r>
            <a:r>
              <a:rPr lang="ru-RU" dirty="0" err="1"/>
              <a:t>приложсний</a:t>
            </a:r>
            <a:r>
              <a:rPr lang="ru-RU" dirty="0"/>
              <a:t> с эффективностью является технология </a:t>
            </a:r>
            <a:r>
              <a:rPr lang="ru-RU" dirty="0" err="1"/>
              <a:t>FastCGI</a:t>
            </a:r>
            <a:r>
              <a:rPr lang="ru-RU" dirty="0"/>
              <a:t>. Данная технология основывается на простой идее: вместо необходимости каждый раз запускать новый процесс для обработки CGI-скрипта </a:t>
            </a:r>
            <a:r>
              <a:rPr lang="ru-RU" dirty="0" err="1"/>
              <a:t>FastCGI</a:t>
            </a:r>
            <a:r>
              <a:rPr lang="ru-RU" dirty="0"/>
              <a:t> позволяет не закрывать процессы, связанные с CGI-скриптами, после окончания обработки, а использовать их для обработки новых запросов к CGI-программам. А это означает, что не требуется постоянно запускать и удалять новые процессы, т. к. один и тот же процесс может использоваться многократно для обработки запросов. Такие процессы могут инициализироваться только один раз при их создании.</a:t>
            </a:r>
          </a:p>
          <a:p>
            <a:pPr marL="0" indent="0">
              <a:buNone/>
            </a:pPr>
            <a:r>
              <a:rPr lang="ru-RU" dirty="0"/>
              <a:t>Модули сервера, которые выполняют функциональность </a:t>
            </a:r>
            <a:r>
              <a:rPr lang="ru-RU" dirty="0" err="1"/>
              <a:t>FastCGI</a:t>
            </a:r>
            <a:r>
              <a:rPr lang="ru-RU" dirty="0"/>
              <a:t>, взаимодействуют с HTTP-сервером с помощью своих собственных API. Эти API стараются скрыть детали реализации и конфигурирования от </a:t>
            </a:r>
            <a:r>
              <a:rPr lang="ru-RU" dirty="0" err="1"/>
              <a:t>FastCGI</a:t>
            </a:r>
            <a:r>
              <a:rPr lang="ru-RU" dirty="0"/>
              <a:t>-приложений, но разработчики все равно должны знать особенности реализации технологии </a:t>
            </a:r>
            <a:r>
              <a:rPr lang="ru-RU" dirty="0" err="1"/>
              <a:t>FastCGI</a:t>
            </a:r>
            <a:r>
              <a:rPr lang="ru-RU" dirty="0"/>
              <a:t>, т. к. модули различных типов серверов несовместимы между собой.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9592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 </a:t>
            </a:r>
            <a:r>
              <a:rPr lang="en-US" dirty="0"/>
              <a:t>ISAPI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Для </a:t>
            </a:r>
            <a:r>
              <a:rPr lang="ru-RU" dirty="0" err="1"/>
              <a:t>web</a:t>
            </a:r>
            <a:r>
              <a:rPr lang="ru-RU" dirty="0"/>
              <a:t>-сервера </a:t>
            </a:r>
            <a:r>
              <a:rPr lang="ru-RU" dirty="0" err="1"/>
              <a:t>Microsoft</a:t>
            </a:r>
            <a:r>
              <a:rPr lang="ru-RU" dirty="0"/>
              <a:t> IIS (</a:t>
            </a:r>
            <a:r>
              <a:rPr lang="ru-RU" dirty="0" err="1"/>
              <a:t>Internet</a:t>
            </a:r>
            <a:r>
              <a:rPr lang="ru-RU" dirty="0"/>
              <a:t> </a:t>
            </a:r>
            <a:r>
              <a:rPr lang="ru-RU" dirty="0" err="1"/>
              <a:t>Information</a:t>
            </a:r>
            <a:r>
              <a:rPr lang="ru-RU" dirty="0"/>
              <a:t> </a:t>
            </a:r>
            <a:r>
              <a:rPr lang="ru-RU" dirty="0" err="1"/>
              <a:t>Server</a:t>
            </a:r>
            <a:r>
              <a:rPr lang="ru-RU" dirty="0"/>
              <a:t>) был разработан специальный программный интерфейс – ISAPI, позволяющий создавать приложения, расширяющие стандартные возможности данного </a:t>
            </a:r>
            <a:r>
              <a:rPr lang="ru-RU" dirty="0" err="1"/>
              <a:t>web</a:t>
            </a:r>
            <a:r>
              <a:rPr lang="ru-RU" dirty="0"/>
              <a:t>-сервера. ISAPI представляет собой библиотеку функций, с помощью которой программисты могут создавать </a:t>
            </a:r>
            <a:r>
              <a:rPr lang="ru-RU" dirty="0" err="1"/>
              <a:t>web</a:t>
            </a:r>
            <a:r>
              <a:rPr lang="ru-RU" dirty="0"/>
              <a:t>-приложения в виде DLL- модулей (динамически подключаемых библиотек), формирующих HTML- страницы. Такие </a:t>
            </a:r>
            <a:r>
              <a:rPr lang="ru-RU" dirty="0" err="1"/>
              <a:t>web-приложсния</a:t>
            </a:r>
            <a:r>
              <a:rPr lang="ru-RU" dirty="0"/>
              <a:t> работают намного быстрее обычных CGI-программ, т. к. они более тесно интегрированы в </a:t>
            </a:r>
            <a:r>
              <a:rPr lang="ru-RU" dirty="0" err="1"/>
              <a:t>web</a:t>
            </a:r>
            <a:r>
              <a:rPr lang="ru-RU" dirty="0"/>
              <a:t>-сервер.</a:t>
            </a:r>
          </a:p>
        </p:txBody>
      </p:sp>
    </p:spTree>
    <p:extLst>
      <p:ext uri="{BB962C8B-B14F-4D97-AF65-F5344CB8AC3E}">
        <p14:creationId xmlns:p14="http://schemas.microsoft.com/office/powerpoint/2010/main" val="4044453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 </a:t>
            </a:r>
            <a:r>
              <a:rPr lang="en-US" dirty="0"/>
              <a:t>ISAPI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i="1" dirty="0" smtClean="0"/>
              <a:t>ISAPI-расширения</a:t>
            </a:r>
            <a:r>
              <a:rPr lang="ru-RU" dirty="0"/>
              <a:t> могут связываться с вызовом файлов, имеющих специальные расширения, либо с файлами, содержащимися в заданных каталогах или во всем </a:t>
            </a:r>
            <a:r>
              <a:rPr lang="ru-RU" dirty="0" err="1"/>
              <a:t>web</a:t>
            </a:r>
            <a:r>
              <a:rPr lang="ru-RU" dirty="0"/>
              <a:t>-сайте. 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i="1" dirty="0" err="1" smtClean="0"/>
              <a:t>lSAPl</a:t>
            </a:r>
            <a:r>
              <a:rPr lang="ru-RU" i="1" dirty="0" smtClean="0"/>
              <a:t>-фильтры</a:t>
            </a:r>
            <a:r>
              <a:rPr lang="ru-RU" dirty="0"/>
              <a:t> используются для изменения или совершенствования функциональности IIS-сервера. Обычно они обрабатывают (фильтруют) каждый поступающий HTTP-запрос. Фильтры могут применяться для анализа и модификации исходящих НТТР-ответов.</a:t>
            </a:r>
          </a:p>
          <a:p>
            <a:pPr marL="0" indent="0">
              <a:buNone/>
            </a:pPr>
            <a:r>
              <a:rPr lang="ru-RU" dirty="0"/>
              <a:t>ISAPI-приложения могут разрабатываться с помощью разных </a:t>
            </a:r>
            <a:r>
              <a:rPr lang="ru-RU" dirty="0" smtClean="0"/>
              <a:t>языков</a:t>
            </a:r>
            <a:r>
              <a:rPr lang="en-US" dirty="0" smtClean="0"/>
              <a:t>, </a:t>
            </a:r>
            <a:r>
              <a:rPr lang="ru-RU" dirty="0" smtClean="0"/>
              <a:t>в основном это </a:t>
            </a:r>
            <a:r>
              <a:rPr lang="en-US" dirty="0" smtClean="0"/>
              <a:t>.NET, ASP, Delphi,</a:t>
            </a:r>
            <a:r>
              <a:rPr lang="ru-RU" dirty="0" smtClean="0"/>
              <a:t> С++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2184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 </a:t>
            </a:r>
            <a:r>
              <a:rPr lang="en-US" dirty="0"/>
              <a:t>Java Servlet </a:t>
            </a:r>
            <a:r>
              <a:rPr lang="en-US" dirty="0" smtClean="0"/>
              <a:t>API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Другой широко используемой технологией расширения архитектуры </a:t>
            </a:r>
            <a:r>
              <a:rPr lang="ru-RU" dirty="0" err="1"/>
              <a:t>web</a:t>
            </a:r>
            <a:r>
              <a:rPr lang="ru-RU" dirty="0"/>
              <a:t>-сервера является прикладной интерфейс </a:t>
            </a:r>
            <a:r>
              <a:rPr lang="ru-RU" dirty="0" err="1"/>
              <a:t>Java</a:t>
            </a:r>
            <a:r>
              <a:rPr lang="ru-RU" dirty="0"/>
              <a:t> </a:t>
            </a:r>
            <a:r>
              <a:rPr lang="ru-RU" dirty="0" err="1"/>
              <a:t>Servlet</a:t>
            </a:r>
            <a:r>
              <a:rPr lang="ru-RU" dirty="0"/>
              <a:t> API, который связывает </a:t>
            </a:r>
            <a:r>
              <a:rPr lang="ru-RU" dirty="0" err="1"/>
              <a:t>web</a:t>
            </a:r>
            <a:r>
              <a:rPr lang="ru-RU" dirty="0"/>
              <a:t>-сервер с виртуальной машиной </a:t>
            </a:r>
            <a:r>
              <a:rPr lang="ru-RU" dirty="0" err="1"/>
              <a:t>Java</a:t>
            </a:r>
            <a:r>
              <a:rPr lang="ru-RU" dirty="0"/>
              <a:t> </a:t>
            </a:r>
            <a:r>
              <a:rPr lang="ru-RU" dirty="0" err="1"/>
              <a:t>Virtual</a:t>
            </a:r>
            <a:r>
              <a:rPr lang="ru-RU" dirty="0"/>
              <a:t> </a:t>
            </a:r>
            <a:r>
              <a:rPr lang="ru-RU" dirty="0" err="1"/>
              <a:t>Machine</a:t>
            </a:r>
            <a:r>
              <a:rPr lang="ru-RU" dirty="0"/>
              <a:t> (JVM). Виртуальная машина JVM поддерживает выполнение специальной </a:t>
            </a:r>
            <a:r>
              <a:rPr lang="ru-RU" dirty="0" err="1"/>
              <a:t>Java</a:t>
            </a:r>
            <a:r>
              <a:rPr lang="ru-RU" dirty="0"/>
              <a:t>-программы (контейнер </a:t>
            </a:r>
            <a:r>
              <a:rPr lang="ru-RU" dirty="0" err="1"/>
              <a:t>сервлетов</a:t>
            </a:r>
            <a:r>
              <a:rPr lang="ru-RU" dirty="0"/>
              <a:t>), которая отвечает за управление данными сеанса работы и выполнение </a:t>
            </a:r>
            <a:r>
              <a:rPr lang="ru-RU" dirty="0" err="1"/>
              <a:t>Java-сервлетов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ru-RU" dirty="0" err="1"/>
              <a:t>Сервлеты</a:t>
            </a:r>
            <a:r>
              <a:rPr lang="ru-RU" dirty="0"/>
              <a:t> – это специальные классы на языке </a:t>
            </a:r>
            <a:r>
              <a:rPr lang="ru-RU" dirty="0" err="1" smtClean="0"/>
              <a:t>Java</a:t>
            </a:r>
            <a:r>
              <a:rPr lang="ru-RU" dirty="0" smtClean="0"/>
              <a:t>, </a:t>
            </a:r>
            <a:r>
              <a:rPr lang="ru-RU" dirty="0"/>
              <a:t>которые имеют доступ к информации из HTTP-запросов. Они формируют HTTP-ответы, которые возвращаются браузерам.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087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Интерфейс </a:t>
            </a:r>
            <a:r>
              <a:rPr lang="en-US" dirty="0"/>
              <a:t>Java Servlet </a:t>
            </a:r>
            <a:r>
              <a:rPr lang="en-US" dirty="0" smtClean="0"/>
              <a:t>API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637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отличие от ISAPI-расширений технология </a:t>
            </a:r>
            <a:r>
              <a:rPr lang="ru-RU" dirty="0" err="1"/>
              <a:t>Servlet</a:t>
            </a:r>
            <a:r>
              <a:rPr lang="ru-RU" dirty="0"/>
              <a:t> API является переносимой между разными </a:t>
            </a:r>
            <a:r>
              <a:rPr lang="ru-RU" dirty="0" err="1"/>
              <a:t>web</a:t>
            </a:r>
            <a:r>
              <a:rPr lang="ru-RU" dirty="0"/>
              <a:t>-серверами, операционными системами и компьютерными платформами. </a:t>
            </a:r>
            <a:r>
              <a:rPr lang="ru-RU" dirty="0" err="1"/>
              <a:t>Сервлеты</a:t>
            </a:r>
            <a:r>
              <a:rPr lang="ru-RU" dirty="0"/>
              <a:t> выполняются одинаково в любой среде, которая предоставляет совместимый с ними контейнер </a:t>
            </a:r>
            <a:r>
              <a:rPr lang="ru-RU" dirty="0" err="1"/>
              <a:t>сервлетов</a:t>
            </a:r>
            <a:r>
              <a:rPr lang="ru-RU" dirty="0"/>
              <a:t>. Технология </a:t>
            </a:r>
            <a:r>
              <a:rPr lang="ru-RU" dirty="0" err="1"/>
              <a:t>Servlet</a:t>
            </a:r>
            <a:r>
              <a:rPr lang="ru-RU" dirty="0"/>
              <a:t> API используется большим количеством разработчиков и поддерживается многими известными </a:t>
            </a:r>
            <a:r>
              <a:rPr lang="ru-RU" dirty="0" err="1" smtClean="0"/>
              <a:t>web</a:t>
            </a:r>
            <a:r>
              <a:rPr lang="ru-RU" dirty="0" smtClean="0"/>
              <a:t>-серверами.</a:t>
            </a:r>
            <a:br>
              <a:rPr lang="ru-RU" dirty="0" smtClean="0"/>
            </a:br>
            <a:r>
              <a:rPr lang="ru-RU" dirty="0" smtClean="0"/>
              <a:t>Чаще всего таким сервером выступает </a:t>
            </a:r>
            <a:r>
              <a:rPr lang="en-US" dirty="0" smtClean="0"/>
              <a:t>Apache Tomcat</a:t>
            </a:r>
          </a:p>
        </p:txBody>
      </p:sp>
      <p:pic>
        <p:nvPicPr>
          <p:cNvPr id="4" name="Picture 2" descr="Durgasoft Java GIF - Durgasoft Java Durga GIFs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0644" y="4629150"/>
            <a:ext cx="2188906" cy="2072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629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Пример сервлета, формирующего HTML-страницу с переданными параметрами формы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337" y="305593"/>
            <a:ext cx="7843835" cy="626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295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Подходы на основе </a:t>
            </a:r>
            <a:r>
              <a:rPr lang="ru-RU" dirty="0" smtClean="0"/>
              <a:t>шаблонов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Подходы, основанные на </a:t>
            </a:r>
            <a:r>
              <a:rPr lang="ru-RU" i="1" dirty="0"/>
              <a:t>шаблонах</a:t>
            </a:r>
            <a:r>
              <a:rPr lang="ru-RU" dirty="0"/>
              <a:t> (</a:t>
            </a:r>
            <a:r>
              <a:rPr lang="ru-RU" dirty="0" err="1"/>
              <a:t>template</a:t>
            </a:r>
            <a:r>
              <a:rPr lang="ru-RU" dirty="0"/>
              <a:t> </a:t>
            </a:r>
            <a:r>
              <a:rPr lang="ru-RU" dirty="0" err="1"/>
              <a:t>approaches</a:t>
            </a:r>
            <a:r>
              <a:rPr lang="ru-RU" dirty="0"/>
              <a:t> – шаблонные подходы), используют в качестве адресуемых объектов (имеющих URL-адрес) не программы или скрипты, а </a:t>
            </a:r>
            <a:r>
              <a:rPr lang="ru-RU" i="1" dirty="0"/>
              <a:t>"шаблоны".</a:t>
            </a:r>
            <a:r>
              <a:rPr lang="ru-RU" dirty="0"/>
              <a:t> По существу шаблонами являются HTML-файлы с дополнительными "тэгами" (серверными, используемыми только на стороне сервера), которые задают методы включения динамически формируемого контента. Таким образом, файл шаблона содержит HTML-код, который описывает общую структуру страницы, и дополнительные </a:t>
            </a:r>
            <a:r>
              <a:rPr lang="ru-RU" b="1" i="1" dirty="0"/>
              <a:t>серверные тэги</a:t>
            </a:r>
            <a:r>
              <a:rPr lang="ru-RU" dirty="0"/>
              <a:t>, размещенные таким образом, чтобы формируемое с их помощью содержание страницы имело требуемый вид.</a:t>
            </a:r>
          </a:p>
        </p:txBody>
      </p:sp>
    </p:spTree>
    <p:extLst>
      <p:ext uri="{BB962C8B-B14F-4D97-AF65-F5344CB8AC3E}">
        <p14:creationId xmlns:p14="http://schemas.microsoft.com/office/powerpoint/2010/main" val="579866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Подходы на основе шаблонов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В конце 90-х гг. многие компании разработали свои собственные технологии обработки шаблонов на стороне </a:t>
            </a:r>
            <a:r>
              <a:rPr lang="ru-RU" dirty="0" err="1"/>
              <a:t>web</a:t>
            </a:r>
            <a:r>
              <a:rPr lang="ru-RU" dirty="0"/>
              <a:t>-сервера, включающие скрипты. Компания </a:t>
            </a:r>
            <a:r>
              <a:rPr lang="ru-RU" dirty="0" err="1"/>
              <a:t>Netscape</a:t>
            </a:r>
            <a:r>
              <a:rPr lang="ru-RU" dirty="0"/>
              <a:t> предложила технологию </a:t>
            </a:r>
            <a:r>
              <a:rPr lang="ru-RU" dirty="0" err="1"/>
              <a:t>LiveWire</a:t>
            </a:r>
            <a:r>
              <a:rPr lang="ru-RU" dirty="0"/>
              <a:t> (которая развилась в язык </a:t>
            </a:r>
            <a:r>
              <a:rPr lang="ru-RU" dirty="0" err="1"/>
              <a:t>Server-Side</a:t>
            </a:r>
            <a:r>
              <a:rPr lang="ru-RU" dirty="0"/>
              <a:t> </a:t>
            </a:r>
            <a:r>
              <a:rPr lang="ru-RU" dirty="0" err="1"/>
              <a:t>JavaScript</a:t>
            </a:r>
            <a:r>
              <a:rPr lang="ru-RU" dirty="0"/>
              <a:t>), а другие компании разработали такие технологии, как </a:t>
            </a:r>
            <a:r>
              <a:rPr lang="ru-RU" dirty="0" err="1"/>
              <a:t>NetDynamics</a:t>
            </a:r>
            <a:r>
              <a:rPr lang="ru-RU" dirty="0"/>
              <a:t>, </a:t>
            </a:r>
            <a:r>
              <a:rPr lang="ru-RU" dirty="0" err="1"/>
              <a:t>Dynamo</a:t>
            </a:r>
            <a:r>
              <a:rPr lang="ru-RU" dirty="0"/>
              <a:t> и </a:t>
            </a:r>
            <a:r>
              <a:rPr lang="ru-RU" dirty="0" err="1"/>
              <a:t>Cold</a:t>
            </a:r>
            <a:r>
              <a:rPr lang="ru-RU" dirty="0"/>
              <a:t> </a:t>
            </a:r>
            <a:r>
              <a:rPr lang="ru-RU" dirty="0" err="1"/>
              <a:t>Fusion</a:t>
            </a:r>
            <a:r>
              <a:rPr lang="ru-RU" dirty="0"/>
              <a:t> (из этих технологий до настоящего времени используется только </a:t>
            </a:r>
            <a:r>
              <a:rPr lang="ru-RU" dirty="0" err="1"/>
              <a:t>Cold</a:t>
            </a:r>
            <a:r>
              <a:rPr lang="ru-RU" dirty="0"/>
              <a:t> </a:t>
            </a:r>
            <a:r>
              <a:rPr lang="ru-RU" dirty="0" err="1"/>
              <a:t>Fusion</a:t>
            </a:r>
            <a:r>
              <a:rPr lang="ru-RU" dirty="0"/>
              <a:t>).</a:t>
            </a:r>
          </a:p>
          <a:p>
            <a:pPr marL="0" indent="0">
              <a:buNone/>
            </a:pPr>
            <a:r>
              <a:rPr lang="ru-RU" dirty="0"/>
              <a:t>В настоящее время к наиболее распространенным технологиям разработки </a:t>
            </a:r>
            <a:r>
              <a:rPr lang="ru-RU" dirty="0" err="1"/>
              <a:t>web</a:t>
            </a:r>
            <a:r>
              <a:rPr lang="ru-RU" dirty="0"/>
              <a:t>-приложений на основе шаблонов относятся следующие: </a:t>
            </a:r>
            <a:r>
              <a:rPr lang="ru-RU" i="1" dirty="0" err="1"/>
              <a:t>Server-Side</a:t>
            </a:r>
            <a:r>
              <a:rPr lang="ru-RU" i="1" dirty="0"/>
              <a:t> </a:t>
            </a:r>
            <a:r>
              <a:rPr lang="ru-RU" i="1" dirty="0" err="1"/>
              <a:t>Includes</a:t>
            </a:r>
            <a:r>
              <a:rPr lang="ru-RU" dirty="0"/>
              <a:t> (</a:t>
            </a:r>
            <a:r>
              <a:rPr lang="ru-RU" i="1" dirty="0"/>
              <a:t>SSI</a:t>
            </a:r>
            <a:r>
              <a:rPr lang="ru-RU" dirty="0"/>
              <a:t>), </a:t>
            </a:r>
            <a:r>
              <a:rPr lang="ru-RU" i="1" dirty="0" err="1"/>
              <a:t>Cold</a:t>
            </a:r>
            <a:r>
              <a:rPr lang="ru-RU" i="1" dirty="0"/>
              <a:t> </a:t>
            </a:r>
            <a:r>
              <a:rPr lang="ru-RU" i="1" dirty="0" err="1"/>
              <a:t>Fusion</a:t>
            </a:r>
            <a:r>
              <a:rPr lang="ru-RU" dirty="0"/>
              <a:t>, </a:t>
            </a:r>
            <a:r>
              <a:rPr lang="ru-RU" i="1" dirty="0" err="1" smtClean="0"/>
              <a:t>Active</a:t>
            </a:r>
            <a:r>
              <a:rPr lang="ru-RU" i="1" dirty="0" smtClean="0"/>
              <a:t> </a:t>
            </a:r>
            <a:r>
              <a:rPr lang="ru-RU" i="1" dirty="0" err="1"/>
              <a:t>Server</a:t>
            </a:r>
            <a:r>
              <a:rPr lang="ru-RU" i="1" dirty="0"/>
              <a:t> </a:t>
            </a:r>
            <a:r>
              <a:rPr lang="ru-RU" i="1" dirty="0" err="1"/>
              <a:t>Pages</a:t>
            </a:r>
            <a:r>
              <a:rPr lang="ru-RU" i="1" dirty="0"/>
              <a:t> (ASP)</a:t>
            </a:r>
            <a:r>
              <a:rPr lang="ru-RU" dirty="0"/>
              <a:t> и </a:t>
            </a:r>
            <a:r>
              <a:rPr lang="ru-RU" i="1" dirty="0" err="1"/>
              <a:t>Java</a:t>
            </a:r>
            <a:r>
              <a:rPr lang="ru-RU" i="1" dirty="0"/>
              <a:t> </a:t>
            </a:r>
            <a:r>
              <a:rPr lang="ru-RU" i="1" dirty="0" err="1"/>
              <a:t>Server</a:t>
            </a:r>
            <a:r>
              <a:rPr lang="ru-RU" i="1" dirty="0"/>
              <a:t> </a:t>
            </a:r>
            <a:r>
              <a:rPr lang="ru-RU" i="1" dirty="0" err="1"/>
              <a:t>Pages</a:t>
            </a:r>
            <a:r>
              <a:rPr lang="ru-RU" i="1" dirty="0"/>
              <a:t> (JSP).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5774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Подходы к разработке </a:t>
            </a:r>
            <a:r>
              <a:rPr lang="en-US" dirty="0"/>
              <a:t>web-</a:t>
            </a:r>
            <a:r>
              <a:rPr lang="ru-RU" dirty="0"/>
              <a:t>приложений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Все подходы к разработке </a:t>
            </a:r>
            <a:r>
              <a:rPr lang="ru-RU" dirty="0" err="1"/>
              <a:t>web</a:t>
            </a:r>
            <a:r>
              <a:rPr lang="ru-RU" dirty="0"/>
              <a:t>-приложений могут быть разделены на 3 большие категории:</a:t>
            </a:r>
          </a:p>
          <a:p>
            <a:pPr marL="0" indent="0">
              <a:buNone/>
            </a:pPr>
            <a:r>
              <a:rPr lang="ru-RU" dirty="0" smtClean="0"/>
              <a:t>1. Подходы</a:t>
            </a:r>
            <a:r>
              <a:rPr lang="ru-RU" dirty="0"/>
              <a:t>, основанные на программировании или скриптах: внешние программы или скрипты; расширения </a:t>
            </a:r>
            <a:r>
              <a:rPr lang="ru-RU" dirty="0" err="1" smtClean="0"/>
              <a:t>web</a:t>
            </a:r>
            <a:r>
              <a:rPr lang="ru-RU" dirty="0" smtClean="0"/>
              <a:t>-сервера.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(Plugin’</a:t>
            </a:r>
            <a:r>
              <a:rPr lang="ru-RU" dirty="0" smtClean="0"/>
              <a:t>ы к </a:t>
            </a:r>
            <a:r>
              <a:rPr lang="en-US" dirty="0" err="1" smtClean="0"/>
              <a:t>nginx</a:t>
            </a:r>
            <a:r>
              <a:rPr lang="en-US" dirty="0" smtClean="0"/>
              <a:t>, </a:t>
            </a:r>
            <a:r>
              <a:rPr lang="en-US" dirty="0" err="1" smtClean="0"/>
              <a:t>Lua</a:t>
            </a:r>
            <a:r>
              <a:rPr lang="en-US" dirty="0" smtClean="0"/>
              <a:t> </a:t>
            </a:r>
            <a:r>
              <a:rPr lang="ru-RU" dirty="0" smtClean="0"/>
              <a:t>скрипты, и т.д.)</a:t>
            </a:r>
            <a:endParaRPr lang="ru-RU" dirty="0"/>
          </a:p>
          <a:p>
            <a:pPr marL="0" indent="0">
              <a:buNone/>
            </a:pPr>
            <a:r>
              <a:rPr lang="ru-RU" dirty="0" smtClean="0"/>
              <a:t>2</a:t>
            </a:r>
            <a:r>
              <a:rPr lang="ru-RU" dirty="0"/>
              <a:t>. Подходы, основанные на использовании шаблонов </a:t>
            </a:r>
            <a:r>
              <a:rPr lang="ru-RU" dirty="0" err="1"/>
              <a:t>web</a:t>
            </a:r>
            <a:r>
              <a:rPr lang="ru-RU" dirty="0"/>
              <a:t>-страниц, включающих вставки кода скриптов и специальных серверных тэгов</a:t>
            </a:r>
            <a:r>
              <a:rPr lang="ru-RU" dirty="0" smtClean="0"/>
              <a:t>.</a:t>
            </a:r>
            <a:r>
              <a:rPr lang="en-US" dirty="0" smtClean="0"/>
              <a:t> (</a:t>
            </a:r>
            <a:r>
              <a:rPr lang="ru-RU" dirty="0" smtClean="0"/>
              <a:t>скрипты типа </a:t>
            </a:r>
            <a:r>
              <a:rPr lang="en-US" dirty="0" smtClean="0"/>
              <a:t>.</a:t>
            </a:r>
            <a:r>
              <a:rPr lang="en-US" dirty="0" err="1" smtClean="0"/>
              <a:t>php</a:t>
            </a:r>
            <a:r>
              <a:rPr lang="en-US" dirty="0" smtClean="0"/>
              <a:t>, .</a:t>
            </a:r>
            <a:r>
              <a:rPr lang="en-US" dirty="0" err="1" smtClean="0"/>
              <a:t>pl</a:t>
            </a:r>
            <a:r>
              <a:rPr lang="ru-RU" dirty="0" smtClean="0"/>
              <a:t> для отдельных </a:t>
            </a:r>
            <a:r>
              <a:rPr lang="en-US" dirty="0" smtClean="0"/>
              <a:t>handler’</a:t>
            </a:r>
            <a:r>
              <a:rPr lang="ru-RU" dirty="0" err="1" smtClean="0"/>
              <a:t>ов</a:t>
            </a:r>
            <a:r>
              <a:rPr lang="en-US" dirty="0" smtClean="0"/>
              <a:t>)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3. Объектные среды </a:t>
            </a:r>
            <a:r>
              <a:rPr lang="ru-RU" dirty="0" smtClean="0"/>
              <a:t>(</a:t>
            </a:r>
            <a:r>
              <a:rPr lang="en-US" dirty="0" smtClean="0"/>
              <a:t>web-</a:t>
            </a:r>
            <a:r>
              <a:rPr lang="ru-RU" dirty="0" err="1" smtClean="0"/>
              <a:t>framework</a:t>
            </a:r>
            <a:r>
              <a:rPr lang="en-US" dirty="0" smtClean="0"/>
              <a:t>s</a:t>
            </a:r>
            <a:r>
              <a:rPr lang="ru-RU" dirty="0" smtClean="0"/>
              <a:t>).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5553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Технология </a:t>
            </a:r>
            <a:r>
              <a:rPr lang="en-US" dirty="0" smtClean="0"/>
              <a:t>SSI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Технология вставок на стороне сервера – </a:t>
            </a:r>
            <a:r>
              <a:rPr lang="ru-RU" dirty="0" err="1"/>
              <a:t>Server</a:t>
            </a:r>
            <a:r>
              <a:rPr lang="ru-RU" dirty="0"/>
              <a:t> </a:t>
            </a:r>
            <a:r>
              <a:rPr lang="ru-RU" dirty="0" err="1"/>
              <a:t>Side</a:t>
            </a:r>
            <a:r>
              <a:rPr lang="ru-RU" dirty="0"/>
              <a:t> </a:t>
            </a:r>
            <a:r>
              <a:rPr lang="ru-RU" dirty="0" err="1"/>
              <a:t>Includes</a:t>
            </a:r>
            <a:r>
              <a:rPr lang="ru-RU" dirty="0"/>
              <a:t> (SSI) – является старой технологией, которая появилась почти одновременно с технологией CGI. SSI предоставляет возможность вставки дополнительных файлов (или результатов выполнения CGI-скриптов) в HTML- страницу. Вставка в шаблон SSI-инструкций выполняется с помощью следующего формата:</a:t>
            </a:r>
          </a:p>
          <a:p>
            <a:pPr marL="0" indent="0">
              <a:buNone/>
            </a:pPr>
            <a:r>
              <a:rPr lang="ru-RU" dirty="0"/>
              <a:t>&lt;!-- </a:t>
            </a:r>
            <a:r>
              <a:rPr lang="ru-RU" dirty="0" err="1"/>
              <a:t>instruction</a:t>
            </a:r>
            <a:r>
              <a:rPr lang="ru-RU" dirty="0"/>
              <a:t> </a:t>
            </a:r>
            <a:r>
              <a:rPr lang="ru-RU" dirty="0" err="1" smtClean="0"/>
              <a:t>attr</a:t>
            </a:r>
            <a:r>
              <a:rPr lang="en-US" dirty="0" err="1" smtClean="0"/>
              <a:t>ibute</a:t>
            </a:r>
            <a:r>
              <a:rPr lang="en-US" dirty="0"/>
              <a:t>=</a:t>
            </a:r>
            <a:r>
              <a:rPr lang="ru-RU" dirty="0" smtClean="0"/>
              <a:t>'</a:t>
            </a:r>
            <a:r>
              <a:rPr lang="ru-RU" dirty="0" err="1" smtClean="0"/>
              <a:t>value</a:t>
            </a:r>
            <a:r>
              <a:rPr lang="ru-RU" dirty="0" smtClean="0"/>
              <a:t>'</a:t>
            </a:r>
            <a:r>
              <a:rPr lang="ru-RU" dirty="0" smtClean="0"/>
              <a:t> attr2=</a:t>
            </a:r>
            <a:r>
              <a:rPr lang="ru-RU" dirty="0"/>
              <a:t>'Value2" --&gt;</a:t>
            </a:r>
          </a:p>
        </p:txBody>
      </p:sp>
      <p:pic>
        <p:nvPicPr>
          <p:cNvPr id="5122" name="Picture 2" descr="SSI-шаблон, использующий CGI-программу, показанную на рис. 3.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425" y="4783137"/>
            <a:ext cx="7974623" cy="1646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09149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Технология </a:t>
            </a:r>
            <a:r>
              <a:rPr lang="en-US" dirty="0"/>
              <a:t>Cold </a:t>
            </a:r>
            <a:r>
              <a:rPr lang="en-US" dirty="0" smtClean="0"/>
              <a:t>Fusion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Другой достаточно популярной технологией, основанной на шаблонах, является технология </a:t>
            </a:r>
            <a:r>
              <a:rPr lang="ru-RU" dirty="0" err="1"/>
              <a:t>Cold</a:t>
            </a:r>
            <a:r>
              <a:rPr lang="ru-RU" dirty="0"/>
              <a:t> </a:t>
            </a:r>
            <a:r>
              <a:rPr lang="ru-RU" dirty="0" err="1"/>
              <a:t>Fusion</a:t>
            </a:r>
            <a:r>
              <a:rPr lang="ru-RU" dirty="0"/>
              <a:t>, разработанная компанией </a:t>
            </a:r>
            <a:r>
              <a:rPr lang="ru-RU" dirty="0" err="1"/>
              <a:t>Adobe</a:t>
            </a:r>
            <a:r>
              <a:rPr lang="ru-RU" dirty="0"/>
              <a:t>. Пример шаблона, описанного на основе данной технологии, показан на рис. 3.6. В данном шаблоне используются специальные тэги, внешне очень похожие на HTML-</a:t>
            </a:r>
            <a:r>
              <a:rPr lang="ru-RU" dirty="0" err="1"/>
              <a:t>гэги</a:t>
            </a:r>
            <a:r>
              <a:rPr lang="ru-RU" dirty="0"/>
              <a:t>, но начинающиеся с приставки "CF". Такие тэги не передаются браузерам, а обрабатываются средой выполнения на стороне </a:t>
            </a:r>
            <a:r>
              <a:rPr lang="ru-RU" dirty="0" err="1"/>
              <a:t>web</a:t>
            </a:r>
            <a:r>
              <a:rPr lang="ru-RU" dirty="0"/>
              <a:t>-сервера.</a:t>
            </a:r>
          </a:p>
        </p:txBody>
      </p:sp>
    </p:spTree>
    <p:extLst>
      <p:ext uri="{BB962C8B-B14F-4D97-AF65-F5344CB8AC3E}">
        <p14:creationId xmlns:p14="http://schemas.microsoft.com/office/powerpoint/2010/main" val="833347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06 Inserting new data in the database ## 03 Introducing Coldfusion forms -  YouTub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199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296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Download Adobe ColdFusion Report Builder 10 Build 28245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2875" y="0"/>
            <a:ext cx="963132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8421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Технология </a:t>
            </a:r>
            <a:r>
              <a:rPr lang="en-US" dirty="0"/>
              <a:t>Cold </a:t>
            </a:r>
            <a:r>
              <a:rPr lang="en-US" dirty="0" smtClean="0"/>
              <a:t>Fusion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Преимущество данного подхода заключается в том, что такой шаблон может создаваться и поддерживаться дизайнером страницы, который имеет базовые знания языка HTML и </a:t>
            </a:r>
            <a:r>
              <a:rPr lang="ru-RU" dirty="0" err="1"/>
              <a:t>web</a:t>
            </a:r>
            <a:r>
              <a:rPr lang="ru-RU" dirty="0"/>
              <a:t>-графики, но не имеет опыта программирования. Специальные тэги, которые являются "расширением" HTML, в некоторой степени похожи на инструкции (тэги) SSI тем, что дизайнеры </a:t>
            </a:r>
            <a:r>
              <a:rPr lang="ru-RU" dirty="0" err="1"/>
              <a:t>web</a:t>
            </a:r>
            <a:r>
              <a:rPr lang="ru-RU" dirty="0"/>
              <a:t>-страниц, имеющие небольшой опыт работы, могут быстро научиться использовать их.</a:t>
            </a:r>
          </a:p>
        </p:txBody>
      </p:sp>
    </p:spTree>
    <p:extLst>
      <p:ext uri="{BB962C8B-B14F-4D97-AF65-F5344CB8AC3E}">
        <p14:creationId xmlns:p14="http://schemas.microsoft.com/office/powerpoint/2010/main" val="37331335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Технология РНР </a:t>
            </a:r>
            <a:r>
              <a:rPr lang="en-US" dirty="0"/>
              <a:t>Hypertext </a:t>
            </a:r>
            <a:r>
              <a:rPr lang="en-US" dirty="0" smtClean="0"/>
              <a:t>Preprocessor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Технология "РНР </a:t>
            </a:r>
            <a:r>
              <a:rPr lang="ru-RU" dirty="0" err="1"/>
              <a:t>Hypertext</a:t>
            </a:r>
            <a:r>
              <a:rPr lang="ru-RU" dirty="0"/>
              <a:t> </a:t>
            </a:r>
            <a:r>
              <a:rPr lang="ru-RU" dirty="0" err="1"/>
              <a:t>Preprocessor</a:t>
            </a:r>
            <a:r>
              <a:rPr lang="ru-RU" dirty="0"/>
              <a:t>" (хотя первоначально она соответствовала "</a:t>
            </a:r>
            <a:r>
              <a:rPr lang="ru-RU" dirty="0" err="1"/>
              <a:t>Personal</a:t>
            </a:r>
            <a:r>
              <a:rPr lang="ru-RU" dirty="0"/>
              <a:t> </a:t>
            </a:r>
            <a:r>
              <a:rPr lang="ru-RU" dirty="0" err="1"/>
              <a:t>Home</a:t>
            </a:r>
            <a:r>
              <a:rPr lang="ru-RU" dirty="0"/>
              <a:t> </a:t>
            </a:r>
            <a:r>
              <a:rPr lang="ru-RU" dirty="0" err="1"/>
              <a:t>Page</a:t>
            </a:r>
            <a:r>
              <a:rPr lang="ru-RU" dirty="0"/>
              <a:t>"), или просто РНР, позволяет разработчикам встраивать программный код в шаблоны с помощью языка, сходного с языком скриптов </a:t>
            </a:r>
            <a:r>
              <a:rPr lang="ru-RU" dirty="0" err="1"/>
              <a:t>Perl</a:t>
            </a:r>
            <a:r>
              <a:rPr lang="ru-RU" dirty="0"/>
              <a:t>. Ниже приведен пример фрагмента РНР-</a:t>
            </a:r>
            <a:r>
              <a:rPr lang="ru-RU" dirty="0" err="1"/>
              <a:t>шаблоиа</a:t>
            </a:r>
            <a:r>
              <a:rPr lang="ru-RU" dirty="0"/>
              <a:t>:</a:t>
            </a:r>
          </a:p>
        </p:txBody>
      </p:sp>
      <p:pic>
        <p:nvPicPr>
          <p:cNvPr id="8194" name="Picture 2" descr="https://studme.org/imag/inform/tuz_prwp/image02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151312"/>
            <a:ext cx="10634568" cy="216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69364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Технология РНР </a:t>
            </a:r>
            <a:r>
              <a:rPr lang="en-US" dirty="0" smtClean="0"/>
              <a:t>Hypertext Preprocessor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Из данного примера понятно, что текст, встроенный в блоки вида &lt;?</a:t>
            </a:r>
            <a:r>
              <a:rPr lang="ru-RU" dirty="0" err="1"/>
              <a:t>php</a:t>
            </a:r>
            <a:r>
              <a:rPr lang="ru-RU" dirty="0"/>
              <a:t> ...?&gt;, обрабатывается РНР-процессором, а текст, стоящий вне таких блоков, обрабатывается как аргумент, переданный операторам </a:t>
            </a:r>
            <a:r>
              <a:rPr lang="ru-RU" dirty="0" err="1"/>
              <a:t>print</a:t>
            </a:r>
            <a:r>
              <a:rPr lang="ru-RU" dirty="0"/>
              <a:t>. </a:t>
            </a: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(</a:t>
            </a:r>
            <a:r>
              <a:rPr lang="ru-RU" dirty="0"/>
              <a:t>Такой же подход используется и в технологиях </a:t>
            </a:r>
            <a:r>
              <a:rPr lang="ru-RU" dirty="0" err="1"/>
              <a:t>JavaServer</a:t>
            </a:r>
            <a:r>
              <a:rPr lang="ru-RU" dirty="0"/>
              <a:t> </a:t>
            </a:r>
            <a:r>
              <a:rPr lang="ru-RU" dirty="0" err="1"/>
              <a:t>Pages</a:t>
            </a:r>
            <a:r>
              <a:rPr lang="ru-RU" dirty="0"/>
              <a:t> и </a:t>
            </a:r>
            <a:r>
              <a:rPr lang="ru-RU" dirty="0" err="1"/>
              <a:t>ASP.Net</a:t>
            </a:r>
            <a:r>
              <a:rPr lang="ru-RU" dirty="0"/>
              <a:t> </a:t>
            </a:r>
            <a:r>
              <a:rPr lang="ru-RU" dirty="0" err="1"/>
              <a:t>Web</a:t>
            </a:r>
            <a:r>
              <a:rPr lang="ru-RU" dirty="0"/>
              <a:t> </a:t>
            </a:r>
            <a:r>
              <a:rPr lang="ru-RU" dirty="0" err="1"/>
              <a:t>Forms</a:t>
            </a:r>
            <a:r>
              <a:rPr lang="ru-RU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536776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Технология </a:t>
            </a:r>
            <a:r>
              <a:rPr lang="en-US" dirty="0"/>
              <a:t>Active Server </a:t>
            </a:r>
            <a:r>
              <a:rPr lang="en-US" dirty="0" smtClean="0"/>
              <a:t>Pages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Компания </a:t>
            </a:r>
            <a:r>
              <a:rPr lang="ru-RU" dirty="0" err="1"/>
              <a:t>Microsoft</a:t>
            </a:r>
            <a:r>
              <a:rPr lang="ru-RU" dirty="0"/>
              <a:t> разработала технологию ASP (</a:t>
            </a:r>
            <a:r>
              <a:rPr lang="ru-RU" dirty="0" err="1"/>
              <a:t>Active</a:t>
            </a:r>
            <a:r>
              <a:rPr lang="ru-RU" dirty="0"/>
              <a:t> </a:t>
            </a:r>
            <a:r>
              <a:rPr lang="ru-RU" dirty="0" err="1"/>
              <a:t>Server</a:t>
            </a:r>
            <a:r>
              <a:rPr lang="ru-RU" dirty="0"/>
              <a:t> </a:t>
            </a:r>
            <a:r>
              <a:rPr lang="ru-RU" dirty="0" err="1"/>
              <a:t>Pages</a:t>
            </a:r>
            <a:r>
              <a:rPr lang="ru-RU" dirty="0"/>
              <a:t>), которая объединила возможности создания шаблонов, включающих скрипты, с доступом к наборам OLE- и COM-объектов, имеющихся в операционной системе </a:t>
            </a:r>
            <a:r>
              <a:rPr lang="ru-RU" dirty="0" err="1"/>
              <a:t>Windows</a:t>
            </a:r>
            <a:r>
              <a:rPr lang="ru-RU" dirty="0"/>
              <a:t>, в т. ч. и к ODBC-источникам данных. Данная технология, объединенная с бесплатным </a:t>
            </a:r>
            <a:r>
              <a:rPr lang="ru-RU" dirty="0" err="1"/>
              <a:t>web</a:t>
            </a:r>
            <a:r>
              <a:rPr lang="ru-RU" dirty="0"/>
              <a:t>-сервером </a:t>
            </a:r>
            <a:r>
              <a:rPr lang="ru-RU" dirty="0" err="1"/>
              <a:t>Internet</a:t>
            </a:r>
            <a:r>
              <a:rPr lang="ru-RU" dirty="0"/>
              <a:t> </a:t>
            </a:r>
            <a:r>
              <a:rPr lang="ru-RU" dirty="0" err="1"/>
              <a:t>Information</a:t>
            </a:r>
            <a:r>
              <a:rPr lang="ru-RU" dirty="0"/>
              <a:t> </a:t>
            </a:r>
            <a:r>
              <a:rPr lang="ru-RU" dirty="0" err="1"/>
              <a:t>Server</a:t>
            </a:r>
            <a:r>
              <a:rPr lang="ru-RU" dirty="0"/>
              <a:t> (IIS), быстро стала популярной среди программистов, использующих </a:t>
            </a:r>
            <a:r>
              <a:rPr lang="ru-RU" dirty="0" err="1"/>
              <a:t>Visual</a:t>
            </a:r>
            <a:r>
              <a:rPr lang="ru-RU" dirty="0"/>
              <a:t> </a:t>
            </a:r>
            <a:r>
              <a:rPr lang="ru-RU" dirty="0" err="1"/>
              <a:t>Basic</a:t>
            </a:r>
            <a:r>
              <a:rPr lang="ru-RU" dirty="0"/>
              <a:t>, которые оценили возможность использования в шаблонах языка </a:t>
            </a:r>
            <a:r>
              <a:rPr lang="ru-RU" dirty="0" err="1"/>
              <a:t>VBScript</a:t>
            </a:r>
            <a:r>
              <a:rPr lang="ru-RU" dirty="0"/>
              <a:t>. Как и </a:t>
            </a:r>
            <a:r>
              <a:rPr lang="ru-RU" dirty="0" smtClean="0"/>
              <a:t>P</a:t>
            </a:r>
            <a:r>
              <a:rPr lang="en-US" dirty="0" smtClean="0"/>
              <a:t>H</a:t>
            </a:r>
            <a:r>
              <a:rPr lang="ru-RU" dirty="0" smtClean="0"/>
              <a:t>P-шаблоны</a:t>
            </a:r>
            <a:r>
              <a:rPr lang="ru-RU" dirty="0"/>
              <a:t>, ASP-страницы могут включать блоки скриптов</a:t>
            </a:r>
          </a:p>
        </p:txBody>
      </p:sp>
    </p:spTree>
    <p:extLst>
      <p:ext uri="{BB962C8B-B14F-4D97-AF65-F5344CB8AC3E}">
        <p14:creationId xmlns:p14="http://schemas.microsoft.com/office/powerpoint/2010/main" val="27665563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Технология </a:t>
            </a:r>
            <a:r>
              <a:rPr lang="en-US" dirty="0"/>
              <a:t>Active Server </a:t>
            </a:r>
            <a:r>
              <a:rPr lang="en-US" dirty="0" smtClean="0"/>
              <a:t>Pages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В отличие от технологии РНР, ASP не связан с одним конкретным скриптовым языком. В ASP в качестве стандартного языка используется язык </a:t>
            </a:r>
            <a:r>
              <a:rPr lang="ru-RU" dirty="0" err="1"/>
              <a:t>Visual</a:t>
            </a:r>
            <a:r>
              <a:rPr lang="ru-RU" dirty="0"/>
              <a:t> </a:t>
            </a:r>
            <a:r>
              <a:rPr lang="ru-RU" dirty="0" err="1"/>
              <a:t>Basic</a:t>
            </a:r>
            <a:r>
              <a:rPr lang="ru-RU" dirty="0"/>
              <a:t> </a:t>
            </a:r>
            <a:r>
              <a:rPr lang="ru-RU" dirty="0" err="1"/>
              <a:t>Scripting</a:t>
            </a:r>
            <a:r>
              <a:rPr lang="ru-RU" dirty="0"/>
              <a:t> </a:t>
            </a:r>
            <a:r>
              <a:rPr lang="ru-RU" dirty="0" err="1"/>
              <a:t>Edition</a:t>
            </a:r>
            <a:r>
              <a:rPr lang="ru-RU" dirty="0"/>
              <a:t> (</a:t>
            </a:r>
            <a:r>
              <a:rPr lang="ru-RU" dirty="0" err="1"/>
              <a:t>VBScript</a:t>
            </a:r>
            <a:r>
              <a:rPr lang="ru-RU" dirty="0"/>
              <a:t>), но может использоваться и язык </a:t>
            </a:r>
            <a:r>
              <a:rPr lang="ru-RU" dirty="0" err="1"/>
              <a:t>JavaScript</a:t>
            </a:r>
            <a:r>
              <a:rPr lang="ru-RU" dirty="0" smtClean="0"/>
              <a:t>.</a:t>
            </a:r>
            <a:endParaRPr lang="en-US" dirty="0" smtClean="0"/>
          </a:p>
          <a:p>
            <a:pPr marL="0" indent="0">
              <a:buNone/>
            </a:pPr>
            <a:r>
              <a:rPr lang="ru-RU" dirty="0"/>
              <a:t>В ASP-шаблоны (как и в РНР-шаблоны) могут включаться блоки, выделенные с помощью т</a:t>
            </a:r>
            <a:r>
              <a:rPr lang="ru-RU" dirty="0" smtClean="0"/>
              <a:t>эгов </a:t>
            </a:r>
            <a:r>
              <a:rPr lang="ru-RU" dirty="0"/>
              <a:t>&lt;% ... %&gt;, которые содержат код скрипта, выполняемый интерпретатором ASP-шаблонов, при формировании ответа. HTML-разметка, которая находится вне таких блоков, рассматривается как исходный HTML-код и просто переписывается в формируемую HTML- страницу. Кроме этого, в начало шаблона могут добавляться директивы </a:t>
            </a:r>
            <a:r>
              <a:rPr lang="ru-RU" dirty="0" smtClean="0"/>
              <a:t>страницы, которые информируют </a:t>
            </a:r>
            <a:r>
              <a:rPr lang="ru-RU" dirty="0"/>
              <a:t>систему обработки об используемом скриптовом языке.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1758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Технология </a:t>
            </a:r>
            <a:r>
              <a:rPr lang="en-US" dirty="0" smtClean="0"/>
              <a:t>Active Server Pages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1423988"/>
            <a:ext cx="7773532" cy="516731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832" y="2488683"/>
            <a:ext cx="2503943" cy="330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59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50" y="0"/>
            <a:ext cx="10629900" cy="686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6143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Технология </a:t>
            </a:r>
            <a:r>
              <a:rPr lang="en-US" dirty="0" smtClean="0"/>
              <a:t>Active Server Pages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Тот факт, что технология ASP входила в состав </a:t>
            </a:r>
            <a:r>
              <a:rPr lang="ru-RU" dirty="0" err="1"/>
              <a:t>web</a:t>
            </a:r>
            <a:r>
              <a:rPr lang="ru-RU" dirty="0"/>
              <a:t>-сервера </a:t>
            </a:r>
            <a:r>
              <a:rPr lang="ru-RU" dirty="0" err="1"/>
              <a:t>Microsoft</a:t>
            </a:r>
            <a:r>
              <a:rPr lang="ru-RU" dirty="0"/>
              <a:t> IIS, сделал </a:t>
            </a:r>
            <a:r>
              <a:rPr lang="ru-RU" dirty="0" smtClean="0"/>
              <a:t>её </a:t>
            </a:r>
            <a:r>
              <a:rPr lang="ru-RU" dirty="0"/>
              <a:t>очень привлекательной для использования разработчиками, работающими в ОС </a:t>
            </a:r>
            <a:r>
              <a:rPr lang="ru-RU" dirty="0" err="1"/>
              <a:t>Windows</a:t>
            </a:r>
            <a:r>
              <a:rPr lang="ru-RU" dirty="0"/>
              <a:t>. В связи с популярностью технологии ASP она была реализована и на других платформах, помимо </a:t>
            </a:r>
            <a:r>
              <a:rPr lang="ru-RU" dirty="0" err="1"/>
              <a:t>Microsoft</a:t>
            </a:r>
            <a:r>
              <a:rPr lang="ru-RU" dirty="0"/>
              <a:t> IIS. Основным преимуществом данной технологии является ускорение разработки и установки относительно простых </a:t>
            </a:r>
            <a:r>
              <a:rPr lang="ru-RU" dirty="0" err="1" smtClean="0"/>
              <a:t>web</a:t>
            </a:r>
            <a:r>
              <a:rPr lang="ru-RU" dirty="0" smtClean="0"/>
              <a:t>-приложений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64470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Технология </a:t>
            </a:r>
            <a:r>
              <a:rPr lang="en-US" dirty="0"/>
              <a:t>Java Server </a:t>
            </a:r>
            <a:r>
              <a:rPr lang="en-US" dirty="0" smtClean="0"/>
              <a:t>Pages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1782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Технология JSP была ответом компании </a:t>
            </a:r>
            <a:r>
              <a:rPr lang="ru-RU" dirty="0" err="1"/>
              <a:t>Sun</a:t>
            </a:r>
            <a:r>
              <a:rPr lang="ru-RU" dirty="0"/>
              <a:t> на популярность технологии </a:t>
            </a:r>
            <a:r>
              <a:rPr lang="ru-RU" dirty="0" err="1"/>
              <a:t>Microsoft</a:t>
            </a:r>
            <a:r>
              <a:rPr lang="ru-RU" dirty="0"/>
              <a:t> ASP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dirty="0"/>
              <a:t>В первой строке </a:t>
            </a:r>
            <a:r>
              <a:rPr lang="ru-RU" dirty="0" smtClean="0"/>
              <a:t>примера </a:t>
            </a:r>
            <a:r>
              <a:rPr lang="ru-RU" dirty="0"/>
              <a:t>показана директива страницы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&lt;%@ </a:t>
            </a:r>
            <a:r>
              <a:rPr lang="en-US" dirty="0" err="1" smtClean="0"/>
              <a:t>pag</a:t>
            </a:r>
            <a:r>
              <a:rPr lang="ru-RU" dirty="0" smtClean="0"/>
              <a:t>е </a:t>
            </a:r>
            <a:r>
              <a:rPr lang="ru-RU" dirty="0"/>
              <a:t>...&gt; (интересно обратить внимание на ее сходство с директивой </a:t>
            </a:r>
            <a:r>
              <a:rPr lang="ru-RU" dirty="0" err="1"/>
              <a:t>web</a:t>
            </a:r>
            <a:r>
              <a:rPr lang="ru-RU" dirty="0"/>
              <a:t>-формы </a:t>
            </a:r>
            <a:r>
              <a:rPr lang="ru-RU" dirty="0" smtClean="0"/>
              <a:t>ASP.N</a:t>
            </a:r>
            <a:r>
              <a:rPr lang="en-US" dirty="0"/>
              <a:t>e</a:t>
            </a:r>
            <a:r>
              <a:rPr lang="ru-RU" dirty="0" smtClean="0"/>
              <a:t>t</a:t>
            </a:r>
            <a:r>
              <a:rPr lang="ru-RU" dirty="0"/>
              <a:t>), в которой указывается на импортирование классов из пакета java.io. В следующей строке выполняется объявление переменной. Код на языке </a:t>
            </a:r>
            <a:r>
              <a:rPr lang="ru-RU" dirty="0" err="1"/>
              <a:t>Java</a:t>
            </a:r>
            <a:r>
              <a:rPr lang="ru-RU" dirty="0"/>
              <a:t> выделяется (также как и в РНР и ASP) специальными последовательностями символов &lt;% ... %&gt;.</a:t>
            </a:r>
          </a:p>
        </p:txBody>
      </p:sp>
      <p:pic>
        <p:nvPicPr>
          <p:cNvPr id="10244" name="Picture 4" descr="Пример простой JSP-страницы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325" y="4614862"/>
            <a:ext cx="8337019" cy="196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0257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Технология </a:t>
            </a:r>
            <a:r>
              <a:rPr lang="en-US" dirty="0"/>
              <a:t>Java Server </a:t>
            </a:r>
            <a:r>
              <a:rPr lang="en-US" dirty="0" smtClean="0"/>
              <a:t>Pages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Как и технология РНР, выполнение JSP-страниц реализуется с помощью препроцессора, который преобразует (транслирует) их в исходный код </a:t>
            </a:r>
            <a:r>
              <a:rPr lang="ru-RU" dirty="0" err="1"/>
              <a:t>сервлета</a:t>
            </a:r>
            <a:r>
              <a:rPr lang="ru-RU" dirty="0"/>
              <a:t>. HTML-разметка, которая стоит вне выделенных блоков, транслируется в операторы </a:t>
            </a:r>
            <a:r>
              <a:rPr lang="ru-RU" dirty="0" err="1"/>
              <a:t>print</a:t>
            </a:r>
            <a:r>
              <a:rPr lang="ru-RU" dirty="0"/>
              <a:t> языка </a:t>
            </a:r>
            <a:r>
              <a:rPr lang="ru-RU" dirty="0" err="1"/>
              <a:t>Java</a:t>
            </a:r>
            <a:r>
              <a:rPr lang="ru-RU" dirty="0"/>
              <a:t> (как показано на рис. 3.9).</a:t>
            </a:r>
          </a:p>
          <a:p>
            <a:pPr marL="0" indent="0">
              <a:buNone/>
            </a:pPr>
            <a:r>
              <a:rPr lang="ru-RU" dirty="0"/>
              <a:t>Технология JSP развивалась, и со временем к ней были добавлены такие новые возможности, как библиотеки JSP-тэгов 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i="1" dirty="0" smtClean="0"/>
              <a:t>(</a:t>
            </a:r>
            <a:r>
              <a:rPr lang="ru-RU" i="1" dirty="0"/>
              <a:t>JSP </a:t>
            </a:r>
            <a:r>
              <a:rPr lang="ru-RU" i="1" dirty="0" err="1"/>
              <a:t>taglib</a:t>
            </a:r>
            <a:r>
              <a:rPr lang="ru-RU" i="1" dirty="0"/>
              <a:t>).</a:t>
            </a:r>
            <a:r>
              <a:rPr lang="ru-RU" dirty="0"/>
              <a:t> Библиотека тэгов </a:t>
            </a:r>
            <a:r>
              <a:rPr lang="ru-RU" i="1" dirty="0" err="1"/>
              <a:t>taglib</a:t>
            </a:r>
            <a:r>
              <a:rPr lang="ru-RU" i="1" dirty="0"/>
              <a:t> –</a:t>
            </a:r>
            <a:r>
              <a:rPr lang="ru-RU" dirty="0"/>
              <a:t> это набор специальных (серверных) JSP-тэгов, которые не передаются в HTTP-ответе браузеру, а используются при обработке JSP-страницы в контейнере </a:t>
            </a:r>
            <a:r>
              <a:rPr lang="ru-RU" dirty="0" err="1"/>
              <a:t>сервлетов</a:t>
            </a:r>
            <a:r>
              <a:rPr lang="ru-RU" dirty="0"/>
              <a:t> на стороне </a:t>
            </a:r>
            <a:r>
              <a:rPr lang="ru-RU" dirty="0" err="1"/>
              <a:t>web</a:t>
            </a:r>
            <a:r>
              <a:rPr lang="ru-RU" dirty="0"/>
              <a:t>-сервера.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51363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Технология </a:t>
            </a:r>
            <a:r>
              <a:rPr lang="en-US" dirty="0"/>
              <a:t>Java Server </a:t>
            </a:r>
            <a:r>
              <a:rPr lang="en-US" dirty="0" smtClean="0"/>
              <a:t>Pages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Фактически каждый специальный тэг – это некоторая функциональность, для реализации которой в противном случае потребовалось бы включать некоторый встроенный блок, содержащий </a:t>
            </a:r>
            <a:r>
              <a:rPr lang="ru-RU" dirty="0" err="1"/>
              <a:t>Java</a:t>
            </a:r>
            <a:r>
              <a:rPr lang="ru-RU" dirty="0"/>
              <a:t>-код. Например, двумя наиболее часто используемыми тэгами являются: &lt;</a:t>
            </a:r>
            <a:r>
              <a:rPr lang="ru-RU" dirty="0" err="1"/>
              <a:t>jsp:useBean</a:t>
            </a:r>
            <a:r>
              <a:rPr lang="ru-RU" dirty="0"/>
              <a:t>&gt; и &lt;</a:t>
            </a:r>
            <a:r>
              <a:rPr lang="ru-RU" dirty="0" err="1"/>
              <a:t>jsp:getProperty</a:t>
            </a:r>
            <a:r>
              <a:rPr lang="ru-RU" dirty="0"/>
              <a:t>&gt;. Префикс "</a:t>
            </a:r>
            <a:r>
              <a:rPr lang="ru-RU" dirty="0" err="1"/>
              <a:t>jsp</a:t>
            </a:r>
            <a:r>
              <a:rPr lang="ru-RU" dirty="0"/>
              <a:t>:" говорит о том, что это не HTML-тэг, а специальный (серверный) тэг, который будет использоваться на стороне сервера. Тэг &lt;</a:t>
            </a:r>
            <a:r>
              <a:rPr lang="ru-RU" dirty="0" err="1"/>
              <a:t>jsp:useBean</a:t>
            </a:r>
            <a:r>
              <a:rPr lang="ru-RU" dirty="0"/>
              <a:t>&gt; позволяет разработчикам встраивать в JSP-страницу </a:t>
            </a:r>
            <a:r>
              <a:rPr lang="ru-RU" dirty="0" err="1"/>
              <a:t>JavaBean</a:t>
            </a:r>
            <a:r>
              <a:rPr lang="ru-RU" dirty="0"/>
              <a:t>-объекты (созданные и наполненные приложением в ходе сеанса работы пользователя). К ним можно получить доступ и изменить их значения с помощью тэгов &lt;</a:t>
            </a:r>
            <a:r>
              <a:rPr lang="ru-RU" dirty="0" err="1"/>
              <a:t>jsp:getProperty</a:t>
            </a:r>
            <a:r>
              <a:rPr lang="ru-RU" dirty="0"/>
              <a:t>&gt; и &lt;</a:t>
            </a:r>
            <a:r>
              <a:rPr lang="ru-RU" dirty="0" err="1"/>
              <a:t>jsp:setProperty</a:t>
            </a:r>
            <a:r>
              <a:rPr lang="ru-RU" dirty="0"/>
              <a:t>&gt;.</a:t>
            </a:r>
          </a:p>
        </p:txBody>
      </p:sp>
    </p:spTree>
    <p:extLst>
      <p:ext uri="{BB962C8B-B14F-4D97-AF65-F5344CB8AC3E}">
        <p14:creationId xmlns:p14="http://schemas.microsoft.com/office/powerpoint/2010/main" val="22917871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Подходы на основе объектных </a:t>
            </a:r>
            <a:r>
              <a:rPr lang="ru-RU" dirty="0" smtClean="0"/>
              <a:t>сре</a:t>
            </a:r>
            <a:r>
              <a:rPr lang="ru-RU" dirty="0"/>
              <a:t>д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Обычные скриптовые технологии на стороне сервера используют различные объекты, но не позволяют разрабатывать и использовать собственные классы и создавать на их основе объекты. В связи с этим дальнейшее развитие </a:t>
            </a:r>
            <a:r>
              <a:rPr lang="ru-RU" dirty="0" err="1"/>
              <a:t>web</a:t>
            </a:r>
            <a:r>
              <a:rPr lang="ru-RU" dirty="0"/>
              <a:t>-технологий было связано с созданием специальных </a:t>
            </a:r>
            <a:r>
              <a:rPr lang="ru-RU" dirty="0" err="1"/>
              <a:t>объектно</a:t>
            </a:r>
            <a:r>
              <a:rPr lang="ru-RU" dirty="0"/>
              <a:t> ориентированных технологий разработки </a:t>
            </a:r>
            <a:r>
              <a:rPr lang="ru-RU" dirty="0" err="1"/>
              <a:t>web</a:t>
            </a:r>
            <a:r>
              <a:rPr lang="ru-RU" dirty="0"/>
              <a:t>- приложений. Использование данных технологий позволяет сделать разработку </a:t>
            </a:r>
            <a:r>
              <a:rPr lang="ru-RU" dirty="0" err="1"/>
              <a:t>web</a:t>
            </a:r>
            <a:r>
              <a:rPr lang="ru-RU" dirty="0"/>
              <a:t>-приложений более сходной с разработкой обычного </a:t>
            </a:r>
            <a:r>
              <a:rPr lang="ru-RU" dirty="0" err="1"/>
              <a:t>объектно</a:t>
            </a:r>
            <a:r>
              <a:rPr lang="ru-RU" dirty="0"/>
              <a:t> ориентированного программного обеспечения.</a:t>
            </a:r>
          </a:p>
        </p:txBody>
      </p:sp>
    </p:spTree>
    <p:extLst>
      <p:ext uri="{BB962C8B-B14F-4D97-AF65-F5344CB8AC3E}">
        <p14:creationId xmlns:p14="http://schemas.microsoft.com/office/powerpoint/2010/main" val="7506179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Подходы на основе объектных </a:t>
            </a:r>
            <a:r>
              <a:rPr lang="ru-RU" dirty="0" smtClean="0"/>
              <a:t>сред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Объектные среды (</a:t>
            </a:r>
            <a:r>
              <a:rPr lang="ru-RU" dirty="0" err="1" smtClean="0"/>
              <a:t>фреймворки</a:t>
            </a:r>
            <a:r>
              <a:rPr lang="ru-RU" dirty="0" smtClean="0"/>
              <a:t>) </a:t>
            </a:r>
            <a:r>
              <a:rPr lang="ru-RU" dirty="0"/>
              <a:t>представляют собой следующий уровень совершенствования разработки </a:t>
            </a:r>
            <a:r>
              <a:rPr lang="ru-RU" dirty="0" err="1"/>
              <a:t>web</a:t>
            </a:r>
            <a:r>
              <a:rPr lang="ru-RU" dirty="0"/>
              <a:t>-приложений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dirty="0" smtClean="0"/>
              <a:t>Вместо </a:t>
            </a:r>
            <a:r>
              <a:rPr lang="ru-RU" dirty="0"/>
              <a:t>объединения разметки и логики в единый модуль, объектные среды </a:t>
            </a:r>
            <a:r>
              <a:rPr lang="ru-RU" dirty="0" smtClean="0"/>
              <a:t>поддерживают </a:t>
            </a:r>
            <a:r>
              <a:rPr lang="ru-RU" dirty="0"/>
              <a:t>принцип отделения содержания от представления. Модули, ответственные за создание контента, отделяются от модулей, которые показывают это содержание в конкретном формате.</a:t>
            </a:r>
          </a:p>
        </p:txBody>
      </p:sp>
    </p:spTree>
    <p:extLst>
      <p:ext uri="{BB962C8B-B14F-4D97-AF65-F5344CB8AC3E}">
        <p14:creationId xmlns:p14="http://schemas.microsoft.com/office/powerpoint/2010/main" val="13891026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Подходы на основе объектных </a:t>
            </a:r>
            <a:r>
              <a:rPr lang="ru-RU" dirty="0" smtClean="0"/>
              <a:t>сред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настоящее время есть два подхода к созданию </a:t>
            </a:r>
            <a:r>
              <a:rPr lang="ru-RU" dirty="0" err="1"/>
              <a:t>объектно</a:t>
            </a:r>
            <a:r>
              <a:rPr lang="ru-RU" dirty="0"/>
              <a:t> ориентированных </a:t>
            </a:r>
            <a:r>
              <a:rPr lang="ru-RU" dirty="0" err="1"/>
              <a:t>web</a:t>
            </a:r>
            <a:r>
              <a:rPr lang="ru-RU" dirty="0"/>
              <a:t>-приложений:</a:t>
            </a:r>
          </a:p>
          <a:p>
            <a:r>
              <a:rPr lang="ru-RU" dirty="0" smtClean="0"/>
              <a:t>подходы</a:t>
            </a:r>
            <a:r>
              <a:rPr lang="ru-RU" dirty="0"/>
              <a:t>, основанные на наборе специальных </a:t>
            </a:r>
            <a:r>
              <a:rPr lang="ru-RU" dirty="0" err="1"/>
              <a:t>web</a:t>
            </a:r>
            <a:r>
              <a:rPr lang="ru-RU" dirty="0"/>
              <a:t>-страниц (</a:t>
            </a:r>
            <a:r>
              <a:rPr lang="ru-RU" dirty="0" err="1"/>
              <a:t>web</a:t>
            </a:r>
            <a:r>
              <a:rPr lang="ru-RU" dirty="0"/>
              <a:t>-форм), связанных с описаниями классов, объекты которых будут создаваться и использоваться при их вызове (например, технология </a:t>
            </a:r>
            <a:r>
              <a:rPr lang="ru-RU" dirty="0" err="1"/>
              <a:t>ASP.Net</a:t>
            </a:r>
            <a:r>
              <a:rPr lang="ru-RU" dirty="0"/>
              <a:t> </a:t>
            </a:r>
            <a:r>
              <a:rPr lang="ru-RU" dirty="0" err="1"/>
              <a:t>Web</a:t>
            </a:r>
            <a:r>
              <a:rPr lang="ru-RU" dirty="0"/>
              <a:t> </a:t>
            </a:r>
            <a:r>
              <a:rPr lang="ru-RU" dirty="0" err="1"/>
              <a:t>Forms</a:t>
            </a:r>
            <a:r>
              <a:rPr lang="ru-RU" dirty="0"/>
              <a:t>; технология </a:t>
            </a:r>
            <a:r>
              <a:rPr lang="ru-RU" dirty="0" err="1" smtClean="0"/>
              <a:t>Java</a:t>
            </a:r>
            <a:r>
              <a:rPr lang="en-US" dirty="0" smtClean="0"/>
              <a:t> </a:t>
            </a:r>
            <a:r>
              <a:rPr lang="ru-RU" dirty="0" err="1" smtClean="0"/>
              <a:t>Server</a:t>
            </a:r>
            <a:r>
              <a:rPr lang="ru-RU" dirty="0" smtClean="0"/>
              <a:t> </a:t>
            </a:r>
            <a:r>
              <a:rPr lang="en-US" dirty="0"/>
              <a:t>P</a:t>
            </a:r>
            <a:r>
              <a:rPr lang="ru-RU" dirty="0" smtClean="0"/>
              <a:t>a</a:t>
            </a:r>
            <a:r>
              <a:rPr lang="en-US" dirty="0" smtClean="0"/>
              <a:t>g</a:t>
            </a:r>
            <a:r>
              <a:rPr lang="ru-RU" dirty="0" err="1" smtClean="0"/>
              <a:t>es</a:t>
            </a:r>
            <a:r>
              <a:rPr lang="ru-RU" dirty="0"/>
              <a:t>);</a:t>
            </a:r>
          </a:p>
          <a:p>
            <a:r>
              <a:rPr lang="ru-RU" dirty="0" smtClean="0"/>
              <a:t>подходы</a:t>
            </a:r>
            <a:r>
              <a:rPr lang="ru-RU" dirty="0"/>
              <a:t>, основанные на использовании наборов классов, соответствующих шаблону </a:t>
            </a:r>
            <a:r>
              <a:rPr lang="ru-RU" dirty="0" err="1" smtClean="0"/>
              <a:t>Mod</a:t>
            </a:r>
            <a:r>
              <a:rPr lang="en-US" dirty="0" smtClean="0"/>
              <a:t>e</a:t>
            </a:r>
            <a:r>
              <a:rPr lang="ru-RU" dirty="0" smtClean="0"/>
              <a:t>l-</a:t>
            </a:r>
            <a:r>
              <a:rPr lang="ru-RU" dirty="0" err="1" smtClean="0"/>
              <a:t>Vi</a:t>
            </a:r>
            <a:r>
              <a:rPr lang="en-US" dirty="0" smtClean="0"/>
              <a:t>e</a:t>
            </a:r>
            <a:r>
              <a:rPr lang="ru-RU" dirty="0" smtClean="0"/>
              <a:t>w-</a:t>
            </a:r>
            <a:r>
              <a:rPr lang="ru-RU" dirty="0" err="1" smtClean="0"/>
              <a:t>Controll</a:t>
            </a:r>
            <a:r>
              <a:rPr lang="en-US" dirty="0" smtClean="0"/>
              <a:t>e</a:t>
            </a:r>
            <a:r>
              <a:rPr lang="ru-RU" dirty="0" smtClean="0"/>
              <a:t>r </a:t>
            </a:r>
            <a:r>
              <a:rPr lang="ru-RU" dirty="0"/>
              <a:t>(MVC) (например, технологии на основе языка </a:t>
            </a:r>
            <a:r>
              <a:rPr lang="ru-RU" dirty="0" err="1"/>
              <a:t>Java</a:t>
            </a:r>
            <a:r>
              <a:rPr lang="ru-RU" dirty="0"/>
              <a:t> </a:t>
            </a:r>
            <a:r>
              <a:rPr lang="ru-RU" dirty="0" smtClean="0"/>
              <a:t>– </a:t>
            </a:r>
            <a:r>
              <a:rPr lang="ru-RU" dirty="0" err="1" smtClean="0"/>
              <a:t>Spring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 </a:t>
            </a:r>
            <a:r>
              <a:rPr lang="ru-RU" dirty="0"/>
              <a:t>и технология компании </a:t>
            </a:r>
            <a:r>
              <a:rPr lang="ru-RU" dirty="0" err="1"/>
              <a:t>Microsoft</a:t>
            </a:r>
            <a:r>
              <a:rPr lang="ru-RU" dirty="0"/>
              <a:t> – </a:t>
            </a:r>
            <a:r>
              <a:rPr lang="ru-RU" dirty="0" err="1"/>
              <a:t>ASP.Net</a:t>
            </a:r>
            <a:r>
              <a:rPr lang="ru-RU" dirty="0"/>
              <a:t> MVC).</a:t>
            </a:r>
          </a:p>
        </p:txBody>
      </p:sp>
    </p:spTree>
    <p:extLst>
      <p:ext uri="{BB962C8B-B14F-4D97-AF65-F5344CB8AC3E}">
        <p14:creationId xmlns:p14="http://schemas.microsoft.com/office/powerpoint/2010/main" val="16599517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Объектный </a:t>
            </a:r>
            <a:r>
              <a:rPr lang="ru-RU" dirty="0"/>
              <a:t>подход на основе </a:t>
            </a:r>
            <a:r>
              <a:rPr lang="ru-RU" dirty="0" smtClean="0"/>
              <a:t>форм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Подход на основе </a:t>
            </a:r>
            <a:r>
              <a:rPr lang="ru-RU" dirty="0" err="1"/>
              <a:t>web</a:t>
            </a:r>
            <a:r>
              <a:rPr lang="ru-RU" dirty="0"/>
              <a:t>-форм является дальнейшим развитием скриптовых серверных технологий. В данном подходе в HTML-документы добавляются специальные тэги, обрабатываемые на стороне сервера. Кроме этого, можно описывать и использовать собственные тэги в виде классов на универсальных языках программирования (</a:t>
            </a:r>
            <a:r>
              <a:rPr lang="ru-RU" dirty="0" err="1"/>
              <a:t>Java</a:t>
            </a:r>
            <a:r>
              <a:rPr lang="ru-RU" dirty="0"/>
              <a:t>, С#, </a:t>
            </a:r>
            <a:r>
              <a:rPr lang="ru-RU" dirty="0" err="1"/>
              <a:t>Visual</a:t>
            </a:r>
            <a:r>
              <a:rPr lang="ru-RU" dirty="0"/>
              <a:t>- </a:t>
            </a:r>
            <a:r>
              <a:rPr lang="ru-RU" dirty="0" err="1"/>
              <a:t>Basic</a:t>
            </a:r>
            <a:r>
              <a:rPr lang="ru-RU" dirty="0"/>
              <a:t> и т. п.), создавать на стороне сервера объектной модели </a:t>
            </a:r>
            <a:r>
              <a:rPr lang="ru-RU" dirty="0" err="1"/>
              <a:t>web</a:t>
            </a:r>
            <a:r>
              <a:rPr lang="ru-RU" dirty="0"/>
              <a:t>-приложения, аналогичные объектной модели локального приложения.</a:t>
            </a:r>
          </a:p>
        </p:txBody>
      </p:sp>
    </p:spTree>
    <p:extLst>
      <p:ext uri="{BB962C8B-B14F-4D97-AF65-F5344CB8AC3E}">
        <p14:creationId xmlns:p14="http://schemas.microsoft.com/office/powerpoint/2010/main" val="8486233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Создание страницы веб-форм ASP.NET 4,5 с помощью Visual Studio 2013 |  Microsoft Doc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300" y="750887"/>
            <a:ext cx="733425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27832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60" y="804496"/>
            <a:ext cx="11860280" cy="52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30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062"/>
            <a:ext cx="10382250" cy="685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3640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7550" cy="1325563"/>
          </a:xfrm>
        </p:spPr>
        <p:txBody>
          <a:bodyPr>
            <a:normAutofit/>
          </a:bodyPr>
          <a:lstStyle/>
          <a:p>
            <a:r>
              <a:rPr lang="ru-RU" sz="4000" dirty="0"/>
              <a:t>Подход на основе архитектурного шаблона </a:t>
            </a:r>
            <a:r>
              <a:rPr lang="ru-RU" sz="4000" dirty="0" smtClean="0"/>
              <a:t>MVC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соответствии с архитектурным шаблоном MVC все приложение делится на три </a:t>
            </a:r>
            <a:r>
              <a:rPr lang="ru-RU" dirty="0" smtClean="0"/>
              <a:t>логических компонента</a:t>
            </a:r>
            <a:r>
              <a:rPr lang="ru-RU" dirty="0"/>
              <a:t>: </a:t>
            </a:r>
            <a:endParaRPr lang="en-US" dirty="0" smtClean="0"/>
          </a:p>
          <a:p>
            <a:r>
              <a:rPr lang="ru-RU" i="1" dirty="0" smtClean="0"/>
              <a:t>Модель</a:t>
            </a:r>
            <a:r>
              <a:rPr lang="ru-RU" dirty="0"/>
              <a:t> (</a:t>
            </a:r>
            <a:r>
              <a:rPr lang="ru-RU" dirty="0" err="1"/>
              <a:t>Model</a:t>
            </a:r>
            <a:r>
              <a:rPr lang="ru-RU" dirty="0"/>
              <a:t>), </a:t>
            </a:r>
            <a:endParaRPr lang="en-US" dirty="0" smtClean="0"/>
          </a:p>
          <a:p>
            <a:r>
              <a:rPr lang="ru-RU" i="1" dirty="0" smtClean="0"/>
              <a:t>Представление</a:t>
            </a:r>
            <a:r>
              <a:rPr lang="ru-RU" dirty="0"/>
              <a:t> (</a:t>
            </a:r>
            <a:r>
              <a:rPr lang="ru-RU" dirty="0" err="1"/>
              <a:t>View</a:t>
            </a:r>
            <a:r>
              <a:rPr lang="ru-RU" dirty="0"/>
              <a:t>) </a:t>
            </a:r>
            <a:endParaRPr lang="en-US" dirty="0" smtClean="0"/>
          </a:p>
          <a:p>
            <a:r>
              <a:rPr lang="ru-RU" i="1" dirty="0" smtClean="0"/>
              <a:t>Контроллер</a:t>
            </a:r>
            <a:r>
              <a:rPr lang="ru-RU" dirty="0"/>
              <a:t> (</a:t>
            </a:r>
            <a:r>
              <a:rPr lang="ru-RU" dirty="0" err="1"/>
              <a:t>Controller</a:t>
            </a:r>
            <a:r>
              <a:rPr lang="ru-RU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3877953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MVC проще говоря…. MVC — или в переводе на русский… | by Alexander  Narynbaev | 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75" y="-1"/>
            <a:ext cx="10287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12637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7550" cy="1325563"/>
          </a:xfrm>
        </p:spPr>
        <p:txBody>
          <a:bodyPr>
            <a:normAutofit/>
          </a:bodyPr>
          <a:lstStyle/>
          <a:p>
            <a:r>
              <a:rPr lang="ru-RU" sz="4000" dirty="0"/>
              <a:t>Подход на основе архитектурного шаблона </a:t>
            </a:r>
            <a:r>
              <a:rPr lang="ru-RU" sz="4000" dirty="0" smtClean="0"/>
              <a:t>MVC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/>
              <a:t>Модель (</a:t>
            </a:r>
            <a:r>
              <a:rPr lang="ru-RU" b="1" dirty="0" err="1"/>
              <a:t>Model</a:t>
            </a:r>
            <a:r>
              <a:rPr lang="ru-RU" b="1" dirty="0"/>
              <a:t>)</a:t>
            </a:r>
            <a:r>
              <a:rPr lang="ru-RU" dirty="0"/>
              <a:t> – это набор классов, реализующих всю бизнес-логику </a:t>
            </a:r>
            <a:r>
              <a:rPr lang="ru-RU" dirty="0" err="1"/>
              <a:t>web</a:t>
            </a:r>
            <a:r>
              <a:rPr lang="ru-RU" dirty="0"/>
              <a:t>-приложения. Эти классы отвечают за обработку данных (сущностей), размещение их в БД, чтение из БД, а также за взаимодействие между самими объектами, составляющими такие данные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932785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7550" cy="1325563"/>
          </a:xfrm>
        </p:spPr>
        <p:txBody>
          <a:bodyPr>
            <a:normAutofit/>
          </a:bodyPr>
          <a:lstStyle/>
          <a:p>
            <a:r>
              <a:rPr lang="ru-RU" sz="4000" dirty="0"/>
              <a:t>Подход на основе архитектурного шаблона </a:t>
            </a:r>
            <a:r>
              <a:rPr lang="ru-RU" sz="4000" dirty="0" smtClean="0"/>
              <a:t>MVC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 </a:t>
            </a:r>
            <a:r>
              <a:rPr lang="ru-RU" b="1" dirty="0" smtClean="0"/>
              <a:t>Представление (</a:t>
            </a:r>
            <a:r>
              <a:rPr lang="ru-RU" b="1" dirty="0" err="1" smtClean="0"/>
              <a:t>View</a:t>
            </a:r>
            <a:r>
              <a:rPr lang="ru-RU" b="1" dirty="0" smtClean="0"/>
              <a:t>)</a:t>
            </a:r>
            <a:r>
              <a:rPr lang="ru-RU" dirty="0" smtClean="0"/>
              <a:t> – набор классов и шаблонов, отвечающих за интерфейс взаимодействия с пользователями (</a:t>
            </a:r>
            <a:r>
              <a:rPr lang="ru-RU" dirty="0" err="1" smtClean="0"/>
              <a:t>User</a:t>
            </a:r>
            <a:r>
              <a:rPr lang="ru-RU" dirty="0" smtClean="0"/>
              <a:t> </a:t>
            </a:r>
            <a:r>
              <a:rPr lang="ru-RU" dirty="0" err="1" smtClean="0"/>
              <a:t>Interface</a:t>
            </a:r>
            <a:r>
              <a:rPr lang="ru-RU" dirty="0" smtClean="0"/>
              <a:t>, UI). Обычно они формируют HTML-страницы, показывающие пользователям данные из модели. На основе данных модели пользователям представляется возможность их просматривать и редактировать.</a:t>
            </a:r>
          </a:p>
        </p:txBody>
      </p:sp>
    </p:spTree>
    <p:extLst>
      <p:ext uri="{BB962C8B-B14F-4D97-AF65-F5344CB8AC3E}">
        <p14:creationId xmlns:p14="http://schemas.microsoft.com/office/powerpoint/2010/main" val="31948692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7550" cy="1325563"/>
          </a:xfrm>
        </p:spPr>
        <p:txBody>
          <a:bodyPr>
            <a:normAutofit/>
          </a:bodyPr>
          <a:lstStyle/>
          <a:p>
            <a:r>
              <a:rPr lang="ru-RU" sz="4000" dirty="0"/>
              <a:t>Подход на основе архитектурного шаблона </a:t>
            </a:r>
            <a:r>
              <a:rPr lang="ru-RU" sz="4000" dirty="0" smtClean="0"/>
              <a:t>MVC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Контроллер (</a:t>
            </a:r>
            <a:r>
              <a:rPr lang="ru-RU" b="1" dirty="0" err="1" smtClean="0"/>
              <a:t>Controller</a:t>
            </a:r>
            <a:r>
              <a:rPr lang="ru-RU" b="1" dirty="0" smtClean="0"/>
              <a:t>)</a:t>
            </a:r>
            <a:r>
              <a:rPr lang="ru-RU" dirty="0" smtClean="0"/>
              <a:t> – это связующее звено между первыми двумя компонентами. Классы данного компонента получают данные, содержащиеся в запросе к серверу (например, значения, полученные из отправленной формы) и передают их в </a:t>
            </a:r>
            <a:r>
              <a:rPr lang="ru-RU" i="1" dirty="0" smtClean="0"/>
              <a:t>Модель</a:t>
            </a:r>
            <a:r>
              <a:rPr lang="ru-RU" dirty="0" smtClean="0"/>
              <a:t> для обработки и сохранения. После этого </a:t>
            </a:r>
            <a:r>
              <a:rPr lang="ru-RU" i="1" dirty="0" smtClean="0"/>
              <a:t>Контроллер</a:t>
            </a:r>
            <a:r>
              <a:rPr lang="ru-RU" dirty="0" smtClean="0"/>
              <a:t> выбирает, каким способом показать их клиенту с помощью использования некоторого </a:t>
            </a:r>
            <a:r>
              <a:rPr lang="ru-RU" i="1" dirty="0" smtClean="0"/>
              <a:t>Представления,</a:t>
            </a:r>
            <a:r>
              <a:rPr lang="ru-RU" dirty="0" smtClean="0"/>
              <a:t> и передает ему данные для формирования HTML-ответа.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60148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7550" cy="1325563"/>
          </a:xfrm>
        </p:spPr>
        <p:txBody>
          <a:bodyPr>
            <a:normAutofit/>
          </a:bodyPr>
          <a:lstStyle/>
          <a:p>
            <a:r>
              <a:rPr lang="ru-RU" sz="4000" dirty="0"/>
              <a:t>Подход на основе архитектурного шаблона </a:t>
            </a:r>
            <a:r>
              <a:rPr lang="ru-RU" sz="4000" dirty="0" smtClean="0"/>
              <a:t>MVC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Такое разделение </a:t>
            </a:r>
            <a:r>
              <a:rPr lang="ru-RU" dirty="0" err="1"/>
              <a:t>web</a:t>
            </a:r>
            <a:r>
              <a:rPr lang="ru-RU" dirty="0"/>
              <a:t>-приложения на части упрощает структуру приложения за счет более строго разделения его уровней. Логика пользовательского интерфейса </a:t>
            </a:r>
            <a:r>
              <a:rPr lang="ru-RU" dirty="0" smtClean="0"/>
              <a:t>располагается </a:t>
            </a:r>
            <a:r>
              <a:rPr lang="ru-RU" dirty="0"/>
              <a:t>в представлении, логика </a:t>
            </a:r>
            <a:r>
              <a:rPr lang="ru-RU" dirty="0" smtClean="0"/>
              <a:t>ввода-вывода </a:t>
            </a:r>
            <a:r>
              <a:rPr lang="ru-RU" dirty="0"/>
              <a:t>в контроллере, а бизнес-логика – в модели. Достигается полное отделение логики работы приложения от представления данных. Разработчик получает полный контроль над формируемым HTML- документом. Облегчается задача выполнения тестирования приложения.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83085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77550" cy="1325563"/>
          </a:xfrm>
        </p:spPr>
        <p:txBody>
          <a:bodyPr>
            <a:normAutofit/>
          </a:bodyPr>
          <a:lstStyle/>
          <a:p>
            <a:r>
              <a:rPr lang="ru-RU" sz="4000" dirty="0"/>
              <a:t>Подход на основе архитектурного шаблона </a:t>
            </a:r>
            <a:r>
              <a:rPr lang="ru-RU" sz="4000" dirty="0" smtClean="0"/>
              <a:t>MVC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Примерами технологий разработки на основе MVC являются:</a:t>
            </a:r>
          </a:p>
          <a:p>
            <a:r>
              <a:rPr lang="en-US" dirty="0" smtClean="0"/>
              <a:t>Spring</a:t>
            </a:r>
            <a:r>
              <a:rPr lang="ru-RU" dirty="0" smtClean="0"/>
              <a:t> </a:t>
            </a:r>
            <a:r>
              <a:rPr lang="en-US" dirty="0" smtClean="0"/>
              <a:t>Framework </a:t>
            </a:r>
            <a:r>
              <a:rPr lang="ru-RU" dirty="0" smtClean="0"/>
              <a:t>(основанная </a:t>
            </a:r>
            <a:r>
              <a:rPr lang="ru-RU" dirty="0"/>
              <a:t>на языке </a:t>
            </a:r>
            <a:r>
              <a:rPr lang="ru-RU" dirty="0" err="1"/>
              <a:t>Java</a:t>
            </a:r>
            <a:r>
              <a:rPr lang="ru-RU" dirty="0"/>
              <a:t>);</a:t>
            </a:r>
          </a:p>
          <a:p>
            <a:r>
              <a:rPr lang="ru-RU" dirty="0" smtClean="0"/>
              <a:t>технология </a:t>
            </a:r>
            <a:r>
              <a:rPr lang="ru-RU" dirty="0" err="1"/>
              <a:t>ASP.Net</a:t>
            </a:r>
            <a:r>
              <a:rPr lang="ru-RU" dirty="0"/>
              <a:t> MVC, входящая в состав набора технологий </a:t>
            </a:r>
            <a:r>
              <a:rPr lang="ru-RU" dirty="0" err="1"/>
              <a:t>ASP.Net</a:t>
            </a:r>
            <a:r>
              <a:rPr lang="ru-RU" dirty="0"/>
              <a:t> платформы .</a:t>
            </a:r>
            <a:r>
              <a:rPr lang="ru-RU" dirty="0" err="1"/>
              <a:t>Net</a:t>
            </a:r>
            <a:r>
              <a:rPr lang="ru-RU" dirty="0"/>
              <a:t> </a:t>
            </a:r>
            <a:r>
              <a:rPr lang="ru-RU" dirty="0" err="1"/>
              <a:t>Framework</a:t>
            </a:r>
            <a:r>
              <a:rPr lang="ru-RU" dirty="0"/>
              <a:t>;</a:t>
            </a:r>
          </a:p>
          <a:p>
            <a:r>
              <a:rPr lang="ru-RU" dirty="0" smtClean="0"/>
              <a:t>технология </a:t>
            </a:r>
            <a:r>
              <a:rPr lang="ru-RU" dirty="0" err="1"/>
              <a:t>Ruby</a:t>
            </a:r>
            <a:r>
              <a:rPr lang="ru-RU" dirty="0"/>
              <a:t> </a:t>
            </a:r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Rails</a:t>
            </a:r>
            <a:r>
              <a:rPr lang="ru-RU" dirty="0"/>
              <a:t> (</a:t>
            </a:r>
            <a:r>
              <a:rPr lang="ru-RU" dirty="0" err="1"/>
              <a:t>Ruby</a:t>
            </a:r>
            <a:r>
              <a:rPr lang="ru-RU" dirty="0"/>
              <a:t> – язык программирования, a </a:t>
            </a:r>
            <a:r>
              <a:rPr lang="ru-RU" dirty="0" err="1"/>
              <a:t>Rails</a:t>
            </a:r>
            <a:r>
              <a:rPr lang="ru-RU" dirty="0"/>
              <a:t> – </a:t>
            </a:r>
            <a:r>
              <a:rPr lang="ru-RU" dirty="0" err="1"/>
              <a:t>фреймворк</a:t>
            </a:r>
            <a:r>
              <a:rPr lang="ru-RU" dirty="0"/>
              <a:t>, использующий данный язык</a:t>
            </a:r>
            <a:r>
              <a:rPr lang="ru-RU" dirty="0" smtClean="0"/>
              <a:t>)</a:t>
            </a:r>
            <a:r>
              <a:rPr lang="en-US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8289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Программные </a:t>
            </a:r>
            <a:r>
              <a:rPr lang="ru-RU" dirty="0" smtClean="0"/>
              <a:t>подходы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В данном подходе </a:t>
            </a:r>
            <a:r>
              <a:rPr lang="ru-RU" dirty="0" err="1"/>
              <a:t>web</a:t>
            </a:r>
            <a:r>
              <a:rPr lang="ru-RU" dirty="0"/>
              <a:t>-приложением (динамическим ресурсом, связанным с URL-адресом) является внешняя программа, составленная на некотором универсальном языке программирования высокого </a:t>
            </a:r>
            <a:r>
              <a:rPr lang="ru-RU" dirty="0" smtClean="0"/>
              <a:t>уровня, </a:t>
            </a:r>
            <a:r>
              <a:rPr lang="ru-RU" dirty="0"/>
              <a:t>или скрипт, составленный с помощью скриптового языка, выполнение которого производится также с помощью внешней программы – интерпретатора скриптов (</a:t>
            </a:r>
            <a:r>
              <a:rPr lang="ru-RU" dirty="0" err="1"/>
              <a:t>script</a:t>
            </a:r>
            <a:r>
              <a:rPr lang="ru-RU" dirty="0"/>
              <a:t> </a:t>
            </a:r>
            <a:r>
              <a:rPr lang="ru-RU" dirty="0" err="1"/>
              <a:t>engine</a:t>
            </a:r>
            <a:r>
              <a:rPr lang="ru-RU" dirty="0"/>
              <a:t>).</a:t>
            </a:r>
          </a:p>
          <a:p>
            <a:pPr marL="0" indent="0">
              <a:buNone/>
            </a:pPr>
            <a:r>
              <a:rPr lang="ru-RU" dirty="0"/>
              <a:t>Основной проблемой с программным подходом к разработке </a:t>
            </a:r>
            <a:r>
              <a:rPr lang="ru-RU" dirty="0" err="1"/>
              <a:t>web</a:t>
            </a:r>
            <a:r>
              <a:rPr lang="ru-RU" dirty="0"/>
              <a:t>- приложений является их ориентация на написание кода. Разметка HTML и другие конструкции форматирования встраиваются в логику работы программы с помощью операторов вывода.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3244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Программные </a:t>
            </a:r>
            <a:r>
              <a:rPr lang="ru-RU" dirty="0" smtClean="0"/>
              <a:t>подходы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Это ограничивает возможности </a:t>
            </a:r>
            <a:r>
              <a:rPr lang="ru-RU" dirty="0" err="1"/>
              <a:t>web</a:t>
            </a:r>
            <a:r>
              <a:rPr lang="ru-RU" dirty="0"/>
              <a:t>-дизайнеров вносить свой вклад в оформление создаваемой приложением страницы. </a:t>
            </a:r>
            <a:r>
              <a:rPr lang="ru-RU" dirty="0" err="1"/>
              <a:t>Web</a:t>
            </a:r>
            <a:r>
              <a:rPr lang="ru-RU" dirty="0"/>
              <a:t>-дизайнер может разрабатывать макет страницы, а программист должен затем преобразовать его в код и связать со скриптом или программой. Для изменения практически любого элемента формируемой страницы требуется вмешательство программиста, касается ли это изменения логики работы программы, либо изменения оформления и расположения элементов страницы.</a:t>
            </a:r>
          </a:p>
        </p:txBody>
      </p:sp>
    </p:spTree>
    <p:extLst>
      <p:ext uri="{BB962C8B-B14F-4D97-AF65-F5344CB8AC3E}">
        <p14:creationId xmlns:p14="http://schemas.microsoft.com/office/powerpoint/2010/main" val="1931834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Внешние </a:t>
            </a:r>
            <a:r>
              <a:rPr lang="ru-RU" dirty="0" smtClean="0"/>
              <a:t>программы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Простейший способ динамически формировать </a:t>
            </a:r>
            <a:r>
              <a:rPr lang="ru-RU" dirty="0" err="1"/>
              <a:t>web</a:t>
            </a:r>
            <a:r>
              <a:rPr lang="ru-RU" dirty="0"/>
              <a:t>-страницы в ответ на HTTP-запрос заключается в том, чтобы передать работу по решению требуемой задачи и формированию HTML-страницы внешней программе, которая должна получать переданные в HTTP-запросе входные параметры и сформировать выходную страницу на языке HTML.</a:t>
            </a:r>
          </a:p>
          <a:p>
            <a:pPr marL="0" indent="0">
              <a:buNone/>
            </a:pPr>
            <a:r>
              <a:rPr lang="ru-RU" dirty="0"/>
              <a:t>Первой широко используемой, независимой от типа </a:t>
            </a:r>
            <a:r>
              <a:rPr lang="ru-RU" dirty="0" err="1"/>
              <a:t>web</a:t>
            </a:r>
            <a:r>
              <a:rPr lang="ru-RU" dirty="0"/>
              <a:t>-сервера программной технологией создания и выполнения </a:t>
            </a:r>
            <a:r>
              <a:rPr lang="ru-RU" dirty="0" err="1"/>
              <a:t>web</a:t>
            </a:r>
            <a:r>
              <a:rPr lang="ru-RU" dirty="0"/>
              <a:t>-приложений была технология </a:t>
            </a:r>
            <a:r>
              <a:rPr lang="ru-RU" dirty="0" err="1"/>
              <a:t>Common</a:t>
            </a:r>
            <a:r>
              <a:rPr lang="ru-RU" dirty="0"/>
              <a:t> </a:t>
            </a:r>
            <a:r>
              <a:rPr lang="ru-RU" dirty="0" err="1"/>
              <a:t>Gateway</a:t>
            </a:r>
            <a:r>
              <a:rPr lang="ru-RU" dirty="0"/>
              <a:t> </a:t>
            </a:r>
            <a:r>
              <a:rPr lang="ru-RU" dirty="0" err="1"/>
              <a:t>Interface</a:t>
            </a:r>
            <a:r>
              <a:rPr lang="ru-RU" dirty="0"/>
              <a:t> (CGI, общий шлюзовой интерфейс). Она определяла набор правил, которым должна следовать программа, чтобы она могла выполняться на разных НТТР-серверах и операционных системах.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2097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Внешние </a:t>
            </a:r>
            <a:r>
              <a:rPr lang="ru-RU" dirty="0" smtClean="0"/>
              <a:t>программы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В соответствии с CGI-технологией при поступлении в </a:t>
            </a:r>
            <a:r>
              <a:rPr lang="ru-RU" dirty="0" err="1"/>
              <a:t>web</a:t>
            </a:r>
            <a:r>
              <a:rPr lang="ru-RU" dirty="0"/>
              <a:t>-сервер HTTP-запроса, который включает ссылку не на статическую страницу, а на </a:t>
            </a:r>
            <a:r>
              <a:rPr lang="ru-RU" dirty="0" smtClean="0"/>
              <a:t>CGI-программу, </a:t>
            </a:r>
            <a:r>
              <a:rPr lang="ru-RU" dirty="0"/>
              <a:t>создается новый процесс, в котором запускается требуемая прикладная программа.</a:t>
            </a:r>
          </a:p>
          <a:p>
            <a:pPr marL="0" indent="0">
              <a:buNone/>
            </a:pPr>
            <a:r>
              <a:rPr lang="ru-RU" dirty="0"/>
              <a:t>Технология CGI задает способ передачи такой программе параметров, входящих в состав HTTP-запроса. Передача входных данных может выполняться либо с помощью фиксированного набора переменных среды (</a:t>
            </a:r>
            <a:r>
              <a:rPr lang="ru-RU" dirty="0" err="1"/>
              <a:t>environment</a:t>
            </a:r>
            <a:r>
              <a:rPr lang="ru-RU" dirty="0"/>
              <a:t> </a:t>
            </a:r>
            <a:r>
              <a:rPr lang="ru-RU" dirty="0" err="1"/>
              <a:t>variables</a:t>
            </a:r>
            <a:r>
              <a:rPr lang="ru-RU" dirty="0"/>
              <a:t>), которые могут создаваться одной программой и использоваться другими программами, либо через входные данные функции, с которой начинается работа программы (функция </a:t>
            </a:r>
            <a:r>
              <a:rPr lang="ru-RU" dirty="0" err="1"/>
              <a:t>main</a:t>
            </a:r>
            <a:r>
              <a:rPr lang="ru-RU" dirty="0"/>
              <a:t>()), а результаты работы программы (HTML-страница) возвращаются с помощью стандартного потока вывода STDOUT.</a:t>
            </a:r>
          </a:p>
        </p:txBody>
      </p:sp>
    </p:spTree>
    <p:extLst>
      <p:ext uri="{BB962C8B-B14F-4D97-AF65-F5344CB8AC3E}">
        <p14:creationId xmlns:p14="http://schemas.microsoft.com/office/powerpoint/2010/main" val="717309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i="1" dirty="0"/>
              <a:t>Пример </a:t>
            </a:r>
            <a:r>
              <a:rPr lang="ru-RU" i="1" dirty="0" smtClean="0"/>
              <a:t>простых </a:t>
            </a:r>
            <a:r>
              <a:rPr lang="en-US" i="1" dirty="0"/>
              <a:t>CGI-</a:t>
            </a:r>
            <a:r>
              <a:rPr lang="ru-RU" i="1" dirty="0"/>
              <a:t>программ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 программы на </a:t>
            </a:r>
            <a:r>
              <a:rPr lang="en-US" dirty="0"/>
              <a:t>C</a:t>
            </a:r>
            <a:endParaRPr lang="ru-RU" dirty="0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 smtClean="0"/>
              <a:t>Пример скрипта на </a:t>
            </a:r>
            <a:r>
              <a:rPr lang="en-US" dirty="0" smtClean="0"/>
              <a:t>Perl</a:t>
            </a:r>
            <a:endParaRPr lang="ru-RU" dirty="0"/>
          </a:p>
        </p:txBody>
      </p:sp>
      <p:pic>
        <p:nvPicPr>
          <p:cNvPr id="1026" name="Picture 2" descr="Пример простой CGI-программы на языке С, показывающий в HTML-документе передаваемые ей параметры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931" y="3254838"/>
            <a:ext cx="4896644" cy="2185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Пример скрипта на языке Perl, формирующего HTML-страницу с переданными параметрами формы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075" y="3006726"/>
            <a:ext cx="4938230" cy="2793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40342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2791</Words>
  <Application>Microsoft Office PowerPoint</Application>
  <PresentationFormat>Широкоэкранный</PresentationFormat>
  <Paragraphs>102</Paragraphs>
  <Slides>46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46</vt:i4>
      </vt:variant>
    </vt:vector>
  </HeadingPairs>
  <TitlesOfParts>
    <vt:vector size="50" baseType="lpstr">
      <vt:lpstr>Arial</vt:lpstr>
      <vt:lpstr>Calibri</vt:lpstr>
      <vt:lpstr>Calibri Light</vt:lpstr>
      <vt:lpstr>Тема Office</vt:lpstr>
      <vt:lpstr>Подходы к разработке  web-приложений </vt:lpstr>
      <vt:lpstr>Подходы к разработке web-приложений</vt:lpstr>
      <vt:lpstr>Презентация PowerPoint</vt:lpstr>
      <vt:lpstr>Презентация PowerPoint</vt:lpstr>
      <vt:lpstr>Программные подходы</vt:lpstr>
      <vt:lpstr>Программные подходы</vt:lpstr>
      <vt:lpstr>Внешние программы</vt:lpstr>
      <vt:lpstr>Внешние программы</vt:lpstr>
      <vt:lpstr>Пример простых CGI-программ</vt:lpstr>
      <vt:lpstr>Внешние программы</vt:lpstr>
      <vt:lpstr>Недостатки технологии CGI</vt:lpstr>
      <vt:lpstr>Fast CGI</vt:lpstr>
      <vt:lpstr>Интерфейс ISAPI</vt:lpstr>
      <vt:lpstr>Интерфейс ISAPI</vt:lpstr>
      <vt:lpstr>Интерфейс Java Servlet API</vt:lpstr>
      <vt:lpstr>Интерфейс Java Servlet API</vt:lpstr>
      <vt:lpstr>Презентация PowerPoint</vt:lpstr>
      <vt:lpstr>Подходы на основе шаблонов</vt:lpstr>
      <vt:lpstr>Подходы на основе шаблонов</vt:lpstr>
      <vt:lpstr>Технология SSI</vt:lpstr>
      <vt:lpstr>Технология Cold Fusion</vt:lpstr>
      <vt:lpstr>Презентация PowerPoint</vt:lpstr>
      <vt:lpstr>Презентация PowerPoint</vt:lpstr>
      <vt:lpstr>Технология Cold Fusion</vt:lpstr>
      <vt:lpstr>Технология РНР Hypertext Preprocessor</vt:lpstr>
      <vt:lpstr>Технология РНР Hypertext Preprocessor</vt:lpstr>
      <vt:lpstr>Технология Active Server Pages</vt:lpstr>
      <vt:lpstr>Технология Active Server Pages</vt:lpstr>
      <vt:lpstr>Технология Active Server Pages</vt:lpstr>
      <vt:lpstr>Технология Active Server Pages</vt:lpstr>
      <vt:lpstr>Технология Java Server Pages</vt:lpstr>
      <vt:lpstr>Технология Java Server Pages</vt:lpstr>
      <vt:lpstr>Технология Java Server Pages</vt:lpstr>
      <vt:lpstr>Подходы на основе объектных сред</vt:lpstr>
      <vt:lpstr>Подходы на основе объектных сред</vt:lpstr>
      <vt:lpstr>Подходы на основе объектных сред</vt:lpstr>
      <vt:lpstr>Объектный подход на основе форм</vt:lpstr>
      <vt:lpstr>Презентация PowerPoint</vt:lpstr>
      <vt:lpstr>Презентация PowerPoint</vt:lpstr>
      <vt:lpstr>Подход на основе архитектурного шаблона MVC</vt:lpstr>
      <vt:lpstr>Презентация PowerPoint</vt:lpstr>
      <vt:lpstr>Подход на основе архитектурного шаблона MVC</vt:lpstr>
      <vt:lpstr>Подход на основе архитектурного шаблона MVC</vt:lpstr>
      <vt:lpstr>Подход на основе архитектурного шаблона MVC</vt:lpstr>
      <vt:lpstr>Подход на основе архитектурного шаблона MVC</vt:lpstr>
      <vt:lpstr>Подход на основе архитектурного шаблона MVC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Подходы к разработке  web-приложений на основе архитектурного шаблона MVC</dc:title>
  <dc:creator>Nobody</dc:creator>
  <cp:lastModifiedBy>Nobody</cp:lastModifiedBy>
  <cp:revision>11</cp:revision>
  <dcterms:created xsi:type="dcterms:W3CDTF">2022-02-13T15:10:32Z</dcterms:created>
  <dcterms:modified xsi:type="dcterms:W3CDTF">2022-02-13T20:26:14Z</dcterms:modified>
</cp:coreProperties>
</file>

<file path=docProps/thumbnail.jpeg>
</file>